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  <p:sldMasterId id="2147483675" r:id="rId3"/>
    <p:sldMasterId id="2147483688" r:id="rId4"/>
    <p:sldMasterId id="2147483700" r:id="rId5"/>
    <p:sldMasterId id="2147483712" r:id="rId6"/>
    <p:sldMasterId id="2147483749" r:id="rId7"/>
  </p:sldMasterIdLst>
  <p:notesMasterIdLst>
    <p:notesMasterId r:id="rId31"/>
  </p:notesMasterIdLst>
  <p:sldIdLst>
    <p:sldId id="275" r:id="rId8"/>
    <p:sldId id="276" r:id="rId9"/>
    <p:sldId id="278" r:id="rId10"/>
    <p:sldId id="293" r:id="rId11"/>
    <p:sldId id="294" r:id="rId12"/>
    <p:sldId id="281" r:id="rId13"/>
    <p:sldId id="284" r:id="rId14"/>
    <p:sldId id="295" r:id="rId15"/>
    <p:sldId id="296" r:id="rId16"/>
    <p:sldId id="297" r:id="rId17"/>
    <p:sldId id="287" r:id="rId18"/>
    <p:sldId id="298" r:id="rId19"/>
    <p:sldId id="299" r:id="rId20"/>
    <p:sldId id="268" r:id="rId21"/>
    <p:sldId id="282" r:id="rId22"/>
    <p:sldId id="300" r:id="rId23"/>
    <p:sldId id="286" r:id="rId24"/>
    <p:sldId id="304" r:id="rId25"/>
    <p:sldId id="271" r:id="rId26"/>
    <p:sldId id="283" r:id="rId27"/>
    <p:sldId id="288" r:id="rId28"/>
    <p:sldId id="303" r:id="rId29"/>
    <p:sldId id="26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FFFF00"/>
    <a:srgbClr val="FF0066"/>
    <a:srgbClr val="A50021"/>
    <a:srgbClr val="000000"/>
    <a:srgbClr val="FFFFFF"/>
    <a:srgbClr val="99FFCC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C1942-8C58-4D4F-A54B-656C30E912B9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5946F-7A21-43F7-A7C0-C28487D830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5946F-7A21-43F7-A7C0-C28487D8307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932B4-AC73-4CD2-A4B7-2E98C3D2B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3B01-ACB5-49A4-AAF1-4D4807865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F2A5-15D1-4242-851C-480062BF2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CB695902-8150-4838-B53A-B517A4B87BE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4234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234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4234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234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423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23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235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969696"/>
              </a:solidFill>
            </a:endParaRPr>
          </a:p>
        </p:txBody>
      </p:sp>
      <p:sp>
        <p:nvSpPr>
          <p:cNvPr id="14235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969696"/>
              </a:solidFill>
            </a:endParaRP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52D2AA8-6456-43C1-9D62-266043CC5EC0}" type="slidenum">
              <a:rPr lang="ru-RU">
                <a:solidFill>
                  <a:srgbClr val="969696"/>
                </a:solidFill>
              </a:rPr>
              <a:pPr/>
              <a:t>‹#›</a:t>
            </a:fld>
            <a:endParaRPr lang="ru-RU">
              <a:solidFill>
                <a:srgbClr val="969696"/>
              </a:solidFill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2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2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8" grpId="0"/>
      <p:bldP spid="142349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3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3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3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3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C31C7-65FC-4EB1-8388-2C3BC881542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CBAA7-D65E-483D-8A0F-58B8004735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9E9CC-838E-4441-AF71-E711305DBDC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12303-ACDB-47AF-B642-B3E7BE5FBFD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53A51-E121-4276-942E-E8BFBC2CF0A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FC80E-5778-489C-BDFC-43916246234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9226A-BEB1-488B-AA38-EE88CEE54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A7F3F-6738-439A-90D4-6E8039740B8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22DF6-34EC-40A1-B4E6-EBD3FFF8667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A5A59-009B-400B-92D4-D292E861ABD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17F39-3FDA-4D6B-BE03-179C6A924C8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1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7549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549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549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549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549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549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5754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7549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7549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7550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7550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D892398-B27B-4944-930D-2FA04773BAD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57549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41863-0FFE-4949-8C12-C02AE857554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FC86-C02E-4966-9A40-C320A9EB041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B4AC7-397A-4703-BA86-A4AA96B033B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8EEA4-B98A-4DA7-8BC3-092972F375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32ACA-DD50-4F97-ABF9-A6A73CEF59C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59FD-0E34-4B4D-8121-5C6E8C519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B4108-E84D-4563-A40C-653D0D01D10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E7CBD-9099-4754-B27B-C5A7037B26B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7F7CA-6067-4823-9E20-728C6024586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92C7F-4BAD-4579-B856-409AE1A2758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28B49-FA48-455C-A089-136A5690437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4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58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pitchFamily="34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5843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5843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5843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30C2F3D2-EC67-4E3C-A00C-70414A8E5D2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58441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8442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8443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8444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8445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58446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6584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5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46537-8A87-4648-AA08-269AE3A6A36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6F96B-D1F4-46C1-8AD0-721791B4ED4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FFDA5-13AB-47B5-ADCA-EB98E8471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75429-6F49-47DC-945C-CD26FB534D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251F5-89AF-40AE-817F-12586AD93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D45DA-7C3D-4900-85A1-DAEE73154BA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55253-474C-4C5E-B04A-9A5ABB0C6FD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B2CFB-404F-4A6D-BE09-ECCC98360FB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849F9-4DF3-464B-90C5-C27856F6FB1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88B7-DA3E-44CC-AAD9-EC7DD9B64DC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73C4E-EE68-403D-9094-65EE444F412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069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1069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110694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1069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1069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7408429-A965-4276-90DD-268CC3E6039E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1106953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4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5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6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7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8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59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0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1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2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3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4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5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6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7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8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69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0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1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2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3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4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5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6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7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8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79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80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81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82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6983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106984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6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6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6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47" grpId="0"/>
      <p:bldP spid="1106948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69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69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69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69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DF518-0C0B-4C47-86F2-00605733E0CA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31B98-93D5-490A-9CCC-DD4D75B4B7CA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1D47E-B004-487B-A629-CF25DBAB405C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8E7FD-2A54-4DDE-99E8-03A64697A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B4D79-2FD6-4DCE-B854-589F25AADFAE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66E17-17F9-42AB-9182-166F57C3FAE1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603C3-6692-400A-8414-868AC96BA348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592AF-B3F5-4F2D-AE1B-EF2C84CC276F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5FDF0-B900-44E8-9EB6-C784DAB60CC3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87C00-5A0C-4A38-9E7C-A40C19C01120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8CC7-C435-4DF8-B6F1-9BE3138CCCA2}" type="slidenum">
              <a:rPr lang="ru-RU" altLang="en-US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6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 descr="titlemaste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727043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27044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27045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FFE6E8-A112-4011-B602-34344ADE4D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270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2704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2704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6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70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70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70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70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7047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41D63-58D3-4B01-9C6A-B1DC4EE8C71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49824-03D3-4781-88F8-4AD9CF8D4E2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5E7E-F25B-4B7C-B2B8-C645F1A3A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CC4D7-9CB6-4C06-AF02-F93DD3CD1DD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86943-0685-4895-93B6-33E7CB4A080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02D7D-28DB-4299-832B-89B6CE57CAF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009B7-A183-43DD-8AE9-2B1643D0347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F3E6C-DCF1-48F6-9892-524AAB3C827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F9B97-F6EC-4937-A34E-89FE198547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7DED5-65F3-42E3-8B6C-F56E1CC7C37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66500-96D1-4A6D-BEF6-ADAAF0F44CD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Click="0" advTm="12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76595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6595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6595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659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6595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65960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65961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65962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7CE86FD-AF65-4490-80A9-C5C5439005B1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6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8" grpId="0"/>
      <p:bldP spid="765959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59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59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59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59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6FCF1-682F-4158-BA17-17B196748E0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8997-6DAA-49B0-B7CA-A5CCFB04A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F40FD-B0EE-4B17-AE4C-D9AC01374C2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8B507-9B8F-4438-BC2B-7DC321D7692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F18B9-42C0-4961-8EB3-DEFF0AF63B0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DEC72-7860-4638-A554-B9D7A26EFB9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2280C-4569-47BE-B728-D8F67F37D3D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0FA19-F8A7-4A12-A1B3-6C3A7124C7E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6D2F0-F45A-4770-9CF5-3255BFA5722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8EF9F-B7BE-4FD6-AFF4-44F56B412B3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AC086-3D0B-4A0B-8E10-C0B0F20E3724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77B38-29FD-4EBA-92AC-13854D581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BBA4A-86CF-4B8F-92B8-97BB48126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4C08D28-7A63-4DA2-95BE-C308614AF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87" r:id="rId12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2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13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13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13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13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4A453A93-B831-4931-883B-EE9544F3C1E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1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1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1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1" grpId="0"/>
      <p:bldP spid="14132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3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3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3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3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13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13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57446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6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6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7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7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7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7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57447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57447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7447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7447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39F7240F-979D-4D03-A6A3-492AC40BCB05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7447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7447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med"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57447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8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pitchFamily="34" charset="0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5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fld id="{E86A0113-8028-4D88-91A4-C8125031A867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657416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657417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7418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7419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7420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6574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10" grpId="0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1059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1059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1059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1059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9B11CACA-84D9-4427-B3ED-42FB3582A38F}" type="slidenum">
              <a:rPr lang="ru-RU" altLang="en-US" smtClean="0">
                <a:solidFill>
                  <a:srgbClr val="000000"/>
                </a:solidFill>
              </a:rPr>
              <a:pPr/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10592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3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4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0595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5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0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5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0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059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59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5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05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059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23" grpId="0"/>
      <p:bldP spid="1105924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59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59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59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59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59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59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059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726019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726020" name="Picture 4" descr="slidemaster_med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</p:spPr>
        </p:pic>
      </p:grpSp>
      <p:sp>
        <p:nvSpPr>
          <p:cNvPr id="7260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260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260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260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260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fld id="{635F4F39-70B7-4889-9EA8-FF81385EACF2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2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6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6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6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6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1" grpId="0"/>
      <p:bldP spid="72602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60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60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60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60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60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60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60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60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60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60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260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764931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64932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64933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6493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6493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6493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6493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6493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5268D65A-EC35-410E-8343-0E980652D594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4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6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4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4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4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4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4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4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49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49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649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49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49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49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4" grpId="0"/>
      <p:bldP spid="764935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49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49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49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49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49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49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49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49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49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49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649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&#1080;&#1089;&#1090;&#1088;&#1072;&#1090;&#1086;&#1088;\Desktop\1%20&#1089;&#1077;&#1085;&#1090;&#1103;&#1073;&#1088;&#1103;%20&#1074;%203%20&#1082;&#1083;&#1072;&#1089;&#1089;&#1077;\Mihail+Solov_ev+-+Pesenka+o+zdorov_e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png"/><Relationship Id="rId3" Type="http://schemas.openxmlformats.org/officeDocument/2006/relationships/image" Target="../media/image40.wm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wmf"/><Relationship Id="rId10" Type="http://schemas.openxmlformats.org/officeDocument/2006/relationships/image" Target="../media/image47.gif"/><Relationship Id="rId4" Type="http://schemas.openxmlformats.org/officeDocument/2006/relationships/image" Target="../media/image41.wmf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8.gif"/><Relationship Id="rId11" Type="http://schemas.openxmlformats.org/officeDocument/2006/relationships/image" Target="../media/image63.png"/><Relationship Id="rId5" Type="http://schemas.openxmlformats.org/officeDocument/2006/relationships/image" Target="../media/image57.gif"/><Relationship Id="rId10" Type="http://schemas.openxmlformats.org/officeDocument/2006/relationships/image" Target="../media/image62.gif"/><Relationship Id="rId4" Type="http://schemas.openxmlformats.org/officeDocument/2006/relationships/image" Target="../media/image56.gif"/><Relationship Id="rId9" Type="http://schemas.openxmlformats.org/officeDocument/2006/relationships/image" Target="../media/image6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09.%20&#1055;&#1086;&#1083;&#1080;&#1082;&#1083;&#1080;&#1085;&#1080;&#1082;&#1072;%20&#1082;&#1086;&#1090;&#1072;%20&#1051;&#1077;&#1086;&#1087;&#1086;&#1083;&#1100;&#1076;&#1072;.mkv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Users\&#1040;&#1076;&#1084;&#1080;&#1085;&#1080;&#1089;&#1090;&#1088;&#1072;&#1090;&#1086;&#1088;\Desktop\1%20&#1089;&#1077;&#1085;&#1090;&#1103;&#1073;&#1088;&#1103;%20&#1074;%203%20&#1082;&#1083;&#1072;&#1089;&#1089;&#1077;\&#1044;&#1077;&#1090;&#1089;&#1082;&#1080;&#1077;%20&#1087;&#1077;&#1089;&#1085;&#1080;%20-%20&#1055;&#1077;&#1089;&#1085;&#1103;%20&#1087;&#1088;&#1086;%20&#1079;&#1072;&#1088;&#1103;&#1076;&#1082;&#1091;%20(audiopoisk.com).mp3" TargetMode="Externa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доктор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700807"/>
            <a:ext cx="2998547" cy="480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131840" y="2420888"/>
            <a:ext cx="4371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</a:rPr>
              <a:t>Всем известно и понятно,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</a:rPr>
              <a:t>Что здоровым быть приятно.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</a:rPr>
              <a:t>Только надо знать.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itchFamily="18" charset="0"/>
              </a:rPr>
              <a:t>Как здоровым стать.</a:t>
            </a:r>
          </a:p>
        </p:txBody>
      </p:sp>
      <p:pic>
        <p:nvPicPr>
          <p:cNvPr id="2052" name="Picture 8" descr="рис1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005064"/>
            <a:ext cx="15319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рис5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5957" y="3567113"/>
            <a:ext cx="188118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2339752" y="188640"/>
            <a:ext cx="6624736" cy="20162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915816" y="404664"/>
            <a:ext cx="5546576" cy="14359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АЗБУКА </a:t>
            </a: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ЗДОРОВЬЯ</a:t>
            </a:r>
          </a:p>
        </p:txBody>
      </p:sp>
    </p:spTree>
  </p:cSld>
  <p:clrMapOvr>
    <a:masterClrMapping/>
  </p:clrMapOvr>
  <p:transition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015288" cy="914400"/>
          </a:xfrm>
        </p:spPr>
        <p:txBody>
          <a:bodyPr/>
          <a:lstStyle/>
          <a:p>
            <a:r>
              <a:rPr lang="ru-RU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«Кто спортом занимается, </a:t>
            </a:r>
            <a:br>
              <a:rPr lang="ru-RU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2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тот силы набирается»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924800" cy="40465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Спорт нам плечи расправляет,</a:t>
            </a:r>
          </a:p>
          <a:p>
            <a:pPr>
              <a:buFont typeface="Wingdings" pitchFamily="2" charset="2"/>
              <a:buNone/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Силу, ловкость нам дает.</a:t>
            </a:r>
          </a:p>
          <a:p>
            <a:pPr>
              <a:buFont typeface="Wingdings" pitchFamily="2" charset="2"/>
              <a:buNone/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Он нам мышцы развивает,</a:t>
            </a:r>
          </a:p>
          <a:p>
            <a:pPr>
              <a:buFont typeface="Wingdings" pitchFamily="2" charset="2"/>
              <a:buNone/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На рекорды нас зовет.</a:t>
            </a:r>
          </a:p>
          <a:p>
            <a:pPr>
              <a:buFont typeface="Wingdings" pitchFamily="2" charset="2"/>
              <a:buNone/>
            </a:pPr>
            <a:endParaRPr lang="ru-RU" sz="3600" b="1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91140" name="Picture 4" descr="62r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0"/>
            <a:ext cx="1524000" cy="1600200"/>
          </a:xfrm>
          <a:prstGeom prst="rect">
            <a:avLst/>
          </a:prstGeom>
          <a:noFill/>
        </p:spPr>
      </p:pic>
      <p:pic>
        <p:nvPicPr>
          <p:cNvPr id="91142" name="Picture 6" descr="PE01250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419600"/>
            <a:ext cx="1489075" cy="1752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1143" name="Picture 7" descr="PE01263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286000"/>
            <a:ext cx="2057400" cy="16748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1144" name="Picture 8" descr="im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267200"/>
            <a:ext cx="14478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Mihail+Solov_ev+-+Pesenka+o+zdorov_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244408" y="6021288"/>
            <a:ext cx="520824" cy="520824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919788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55299" name="Picture 3" descr="MainPanel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50" y="908050"/>
            <a:ext cx="5543550" cy="26177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08175" y="188913"/>
            <a:ext cx="6119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chemeClr val="bg1"/>
                </a:solidFill>
                <a:latin typeface="Times New Roman" pitchFamily="18" charset="0"/>
              </a:rPr>
              <a:t>Правильно питайся</a:t>
            </a:r>
            <a:r>
              <a:rPr lang="ru-RU" sz="4000" b="1" i="1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851275" y="1844675"/>
            <a:ext cx="4679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«Прежде чем за стол мне сесть,</a:t>
            </a:r>
          </a:p>
          <a:p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Я подумаю, что съесть»</a:t>
            </a:r>
          </a:p>
        </p:txBody>
      </p:sp>
      <p:pic>
        <p:nvPicPr>
          <p:cNvPr id="12295" name="Picture 10" descr="Deti7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429000"/>
            <a:ext cx="31623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Oval 11"/>
          <p:cNvSpPr>
            <a:spLocks noChangeArrowheads="1"/>
          </p:cNvSpPr>
          <p:nvPr/>
        </p:nvSpPr>
        <p:spPr bwMode="auto">
          <a:xfrm>
            <a:off x="179388" y="2852738"/>
            <a:ext cx="3887787" cy="3816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>
            <a:off x="684213" y="3500438"/>
            <a:ext cx="2808287" cy="25923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5310" name="Picture 14" descr="d17b9d9a00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25538"/>
            <a:ext cx="1160462" cy="1247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5311" name="Picture 15" descr="гмргшпнгшн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077072"/>
            <a:ext cx="2876550" cy="19335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ru-RU" sz="36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«Умеренный в еде - всегда здоров!»</a:t>
            </a:r>
          </a:p>
        </p:txBody>
      </p:sp>
      <p:pic>
        <p:nvPicPr>
          <p:cNvPr id="8201" name="Picture 9" descr="Рисунок1"/>
          <p:cNvPicPr>
            <a:picLocks noChangeAspect="1" noChangeArrowheads="1"/>
          </p:cNvPicPr>
          <p:nvPr/>
        </p:nvPicPr>
        <p:blipFill>
          <a:blip r:embed="rId3" cstate="print"/>
          <a:srcRect l="3406" t="16264" r="68802" b="51184"/>
          <a:stretch>
            <a:fillRect/>
          </a:stretch>
        </p:blipFill>
        <p:spPr bwMode="auto">
          <a:xfrm>
            <a:off x="609600" y="4724400"/>
            <a:ext cx="2057400" cy="1839913"/>
          </a:xfrm>
          <a:prstGeom prst="rect">
            <a:avLst/>
          </a:prstGeom>
          <a:noFill/>
        </p:spPr>
      </p:pic>
      <p:pic>
        <p:nvPicPr>
          <p:cNvPr id="8202" name="Picture 10" descr="Рисунок1"/>
          <p:cNvPicPr>
            <a:picLocks noChangeAspect="1" noChangeArrowheads="1"/>
          </p:cNvPicPr>
          <p:nvPr/>
        </p:nvPicPr>
        <p:blipFill>
          <a:blip r:embed="rId3" cstate="print"/>
          <a:srcRect l="3932" t="60353" r="67661" b="4550"/>
          <a:stretch>
            <a:fillRect/>
          </a:stretch>
        </p:blipFill>
        <p:spPr bwMode="auto">
          <a:xfrm>
            <a:off x="6248400" y="2209800"/>
            <a:ext cx="2209800" cy="1809750"/>
          </a:xfrm>
          <a:prstGeom prst="rect">
            <a:avLst/>
          </a:prstGeom>
          <a:noFill/>
        </p:spPr>
      </p:pic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5943600" y="1905000"/>
            <a:ext cx="2819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неправильное питание</a:t>
            </a:r>
          </a:p>
        </p:txBody>
      </p:sp>
      <p:sp>
        <p:nvSpPr>
          <p:cNvPr id="8204" name="WordArt 12"/>
          <p:cNvSpPr>
            <a:spLocks noChangeArrowheads="1" noChangeShapeType="1" noTextEdit="1"/>
          </p:cNvSpPr>
          <p:nvPr/>
        </p:nvSpPr>
        <p:spPr bwMode="auto">
          <a:xfrm>
            <a:off x="381000" y="4343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CC00"/>
                </a:solidFill>
                <a:latin typeface="Arial"/>
                <a:cs typeface="Arial"/>
              </a:rPr>
              <a:t>правильное питание</a:t>
            </a:r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3962400" cy="1676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 люблю покушать сытно,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Много, вкусно, аппетитно.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Ем я все и без разбора,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Потому что я…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</a:t>
            </a:r>
            <a:r>
              <a:rPr lang="ru-RU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обжора.</a:t>
            </a:r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5181600" y="4419600"/>
            <a:ext cx="38862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Чтобы десны были крепкими,</a:t>
            </a:r>
          </a:p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        Грызи морковку с репкою.</a:t>
            </a:r>
          </a:p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Чтобы зубы не болели, </a:t>
            </a:r>
          </a:p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        Вместо пряников, конфет </a:t>
            </a:r>
          </a:p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Ешьте яблоки, морковку –</a:t>
            </a:r>
          </a:p>
          <a:p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        Вот вам, дети, мой совет.</a:t>
            </a:r>
          </a:p>
          <a:p>
            <a:pPr algn="ctr"/>
            <a:r>
              <a:rPr lang="ru-RU">
                <a:solidFill>
                  <a:srgbClr val="FFFFFF"/>
                </a:solidFill>
                <a:latin typeface="Arial" pitchFamily="34" charset="0"/>
              </a:rPr>
              <a:t> 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4191000" y="2819400"/>
            <a:ext cx="1600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diamond" w="med" len="med"/>
            <a:tailEnd type="stealth" w="med" len="lg"/>
          </a:ln>
          <a:effectLst/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>
            <a:off x="3048000" y="5105400"/>
            <a:ext cx="17526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diamond" w="med" len="med"/>
            <a:tailEnd type="stealth" w="med" len="lg"/>
          </a:ln>
          <a:effectLst/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 advClick="0" advTm="1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543800" cy="503238"/>
          </a:xfrm>
        </p:spPr>
        <p:txBody>
          <a:bodyPr/>
          <a:lstStyle/>
          <a:p>
            <a:r>
              <a:rPr lang="ru-RU" sz="36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Полезные и вредные продукты: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200"/>
              <a:t>	</a:t>
            </a:r>
          </a:p>
        </p:txBody>
      </p:sp>
      <p:pic>
        <p:nvPicPr>
          <p:cNvPr id="35853" name="Picture 13" descr="FD0018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143000"/>
            <a:ext cx="2305050" cy="1447800"/>
          </a:xfrm>
          <a:prstGeom prst="rect">
            <a:avLst/>
          </a:prstGeom>
          <a:noFill/>
        </p:spPr>
      </p:pic>
      <p:pic>
        <p:nvPicPr>
          <p:cNvPr id="35854" name="Picture 14" descr="FD0096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590800"/>
            <a:ext cx="2001838" cy="1782763"/>
          </a:xfrm>
          <a:prstGeom prst="rect">
            <a:avLst/>
          </a:prstGeom>
          <a:noFill/>
        </p:spPr>
      </p:pic>
      <p:pic>
        <p:nvPicPr>
          <p:cNvPr id="35855" name="Picture 15" descr="FD00963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5013325"/>
            <a:ext cx="17367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152400" y="1371600"/>
            <a:ext cx="4191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33CC33"/>
                </a:solidFill>
                <a:latin typeface="Times New Roman" pitchFamily="18" charset="0"/>
              </a:rPr>
              <a:t>Надо кушать помидоры,</a:t>
            </a:r>
            <a:br>
              <a:rPr lang="ru-RU" sz="2400" b="1">
                <a:solidFill>
                  <a:srgbClr val="33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33CC33"/>
                </a:solidFill>
                <a:latin typeface="Times New Roman" pitchFamily="18" charset="0"/>
              </a:rPr>
              <a:t>Фрукты, овощи, лимоны,</a:t>
            </a:r>
            <a:br>
              <a:rPr lang="ru-RU" sz="2400" b="1">
                <a:solidFill>
                  <a:srgbClr val="33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33CC33"/>
                </a:solidFill>
                <a:latin typeface="Times New Roman" pitchFamily="18" charset="0"/>
              </a:rPr>
              <a:t>Кашу – утром, суп – в обед,</a:t>
            </a:r>
            <a:br>
              <a:rPr lang="ru-RU" sz="2400" b="1">
                <a:solidFill>
                  <a:srgbClr val="33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33CC33"/>
                </a:solidFill>
                <a:latin typeface="Times New Roman" pitchFamily="18" charset="0"/>
              </a:rPr>
              <a:t>А на ужин – винегрет. 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2362200" y="3124200"/>
            <a:ext cx="4876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FF9933"/>
                </a:solidFill>
                <a:latin typeface="Times New Roman" pitchFamily="18" charset="0"/>
              </a:rPr>
              <a:t>Ну, а если свой обед</a:t>
            </a:r>
            <a:br>
              <a:rPr lang="ru-RU" sz="2400" b="1">
                <a:solidFill>
                  <a:srgbClr val="FF99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FF9933"/>
                </a:solidFill>
                <a:latin typeface="Times New Roman" pitchFamily="18" charset="0"/>
              </a:rPr>
              <a:t>Ты начнешь с кулька конфет,</a:t>
            </a:r>
            <a:br>
              <a:rPr lang="ru-RU" sz="2400" b="1">
                <a:solidFill>
                  <a:srgbClr val="FF99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FF9933"/>
                </a:solidFill>
                <a:latin typeface="Times New Roman" pitchFamily="18" charset="0"/>
              </a:rPr>
              <a:t>Жвачкой импортной закусишь,</a:t>
            </a:r>
            <a:br>
              <a:rPr lang="ru-RU" sz="2400" b="1">
                <a:solidFill>
                  <a:srgbClr val="FF99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FF9933"/>
                </a:solidFill>
                <a:latin typeface="Times New Roman" pitchFamily="18" charset="0"/>
              </a:rPr>
              <a:t>Шоколадом подсластишь,</a:t>
            </a: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457200" y="4953000"/>
            <a:ext cx="4495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CCCC33"/>
                </a:solidFill>
                <a:latin typeface="Times New Roman" pitchFamily="18" charset="0"/>
              </a:rPr>
              <a:t>То тогда наверняка</a:t>
            </a:r>
            <a:br>
              <a:rPr lang="ru-RU" sz="2400" b="1">
                <a:solidFill>
                  <a:srgbClr val="CC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CCCC33"/>
                </a:solidFill>
                <a:latin typeface="Times New Roman" pitchFamily="18" charset="0"/>
              </a:rPr>
              <a:t>Ваши спутники всегда -</a:t>
            </a:r>
            <a:br>
              <a:rPr lang="ru-RU" sz="2400" b="1">
                <a:solidFill>
                  <a:srgbClr val="CC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CCCC33"/>
                </a:solidFill>
                <a:latin typeface="Times New Roman" pitchFamily="18" charset="0"/>
              </a:rPr>
              <a:t>Близорукость, бледный вид</a:t>
            </a:r>
            <a:br>
              <a:rPr lang="ru-RU" sz="2400" b="1">
                <a:solidFill>
                  <a:srgbClr val="CCCC33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CCCC33"/>
                </a:solidFill>
                <a:latin typeface="Times New Roman" pitchFamily="18" charset="0"/>
              </a:rPr>
              <a:t>И неважный аппетит.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 advClick="0" advTm="1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040524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2133600"/>
            <a:ext cx="20161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j041045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11811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j041189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9747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1116013" y="6481763"/>
            <a:ext cx="158432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0066"/>
                </a:solidFill>
                <a:cs typeface="Arial" charset="0"/>
              </a:rPr>
              <a:t>  </a:t>
            </a:r>
            <a:r>
              <a:rPr lang="ru-RU" b="1">
                <a:solidFill>
                  <a:srgbClr val="FF0066"/>
                </a:solidFill>
                <a:cs typeface="Arial" charset="0"/>
              </a:rPr>
              <a:t>полезно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6227763" y="6481763"/>
            <a:ext cx="1512887" cy="3762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cs typeface="Arial" charset="0"/>
              </a:rPr>
              <a:t>   </a:t>
            </a:r>
            <a:r>
              <a: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вредно</a:t>
            </a:r>
          </a:p>
        </p:txBody>
      </p:sp>
      <p:pic>
        <p:nvPicPr>
          <p:cNvPr id="18452" name="Picture 20" descr="рпсенеквг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154622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21" descr="уы45ы345ы5ыу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22" descr="рш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2852738"/>
            <a:ext cx="16573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23" descr="1193308830_gif04065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1341438"/>
            <a:ext cx="1238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7" name="Picture 25" descr="miscellaneous_590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850" y="2133600"/>
            <a:ext cx="10858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Picture 26" descr="Рисунок6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4300" y="404813"/>
            <a:ext cx="571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0" name="Picture 28" descr="чвекеуе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1296987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1" name="Picture 29" descr="чечвкечкв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12954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2" name="Picture 30" descr="чвечуечувке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404813"/>
            <a:ext cx="1046162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3" name="Picture 31" descr="апсапвчкв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917575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32" descr="j029093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933825"/>
            <a:ext cx="2498725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6" name="Picture 34" descr="кчсевку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35" descr="j043163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95963" y="4076700"/>
            <a:ext cx="24352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51284E-6 L 0.09444 0.64006 " pathEditMode="relative" ptsTypes="AA">
                                      <p:cBhvr>
                                        <p:cTn id="6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58316E-6 L -0.14185 0.22022 " pathEditMode="relative" ptsTypes="AA">
                                      <p:cBhvr>
                                        <p:cTn id="11" dur="2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22484E-6 L -0.20469 0.45108 " pathEditMode="relative" ptsTypes="AA">
                                      <p:cBhvr>
                                        <p:cTn id="16" dur="20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28337E-6 L -0.58264 0.57715 " pathEditMode="relative" ptsTypes="AA">
                                      <p:cBhvr>
                                        <p:cTn id="21" dur="2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45431E-6 L 0.65365 0.34629 " pathEditMode="relative" ptsTypes="AA">
                                      <p:cBhvr>
                                        <p:cTn id="26" dur="2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20842E-6 L -0.37014 0.45131 " pathEditMode="relative" ptsTypes="AA">
                                      <p:cBhvr>
                                        <p:cTn id="31" dur="2000" fill="hold"/>
                                        <p:tgtEl>
                                          <p:spTgt spid="18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9366E-7 L 0.44896 0.66111 " pathEditMode="relative" ptsTypes="AA">
                                      <p:cBhvr>
                                        <p:cTn id="36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3.39579E-6 L 0.14965 0.68216 " pathEditMode="relative" ptsTypes="AA">
                                      <p:cBhvr>
                                        <p:cTn id="4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6.98358E-6 L 0.29149 0.65048 " pathEditMode="relative" ptsTypes="AA">
                                      <p:cBhvr>
                                        <p:cTn id="46" dur="2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7495E-6 L -0.47257 0.25191 " pathEditMode="relative" ptsTypes="AA">
                                      <p:cBhvr>
                                        <p:cTn id="51" dur="2000" fill="hold"/>
                                        <p:tgtEl>
                                          <p:spTgt spid="18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32084E-6 L -0.75608 0.66111 " pathEditMode="relative" ptsTypes="AA">
                                      <p:cBhvr>
                                        <p:cTn id="56" dur="2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6211E-7 L -0.67726 0.33565 " pathEditMode="relative" ptsTypes="AA">
                                      <p:cBhvr>
                                        <p:cTn id="61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6694E-6 L 0.51198 0.44067 " pathEditMode="relative" ptsTypes="AA">
                                      <p:cBhvr>
                                        <p:cTn id="66" dur="2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9366E-7 L 0.2441 0.15753 " pathEditMode="relative" ptsTypes="AA">
                                      <p:cBhvr>
                                        <p:cTn id="71" dur="2000" fill="hold"/>
                                        <p:tgtEl>
                                          <p:spTgt spid="18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37" descr="Уголки"/>
          <p:cNvSpPr>
            <a:spLocks/>
          </p:cNvSpPr>
          <p:nvPr/>
        </p:nvSpPr>
        <p:spPr bwMode="auto">
          <a:xfrm>
            <a:off x="-36513" y="4868863"/>
            <a:ext cx="9196388" cy="2287587"/>
          </a:xfrm>
          <a:custGeom>
            <a:avLst/>
            <a:gdLst>
              <a:gd name="T0" fmla="*/ 0 w 5793"/>
              <a:gd name="T1" fmla="*/ 2019290 h 1296"/>
              <a:gd name="T2" fmla="*/ 25400 w 5793"/>
              <a:gd name="T3" fmla="*/ 1920444 h 1296"/>
              <a:gd name="T4" fmla="*/ 101600 w 5793"/>
              <a:gd name="T5" fmla="*/ 1652146 h 1296"/>
              <a:gd name="T6" fmla="*/ 177800 w 5793"/>
              <a:gd name="T7" fmla="*/ 1454453 h 1296"/>
              <a:gd name="T8" fmla="*/ 330200 w 5793"/>
              <a:gd name="T9" fmla="*/ 1256761 h 1296"/>
              <a:gd name="T10" fmla="*/ 520700 w 5793"/>
              <a:gd name="T11" fmla="*/ 1101431 h 1296"/>
              <a:gd name="T12" fmla="*/ 596900 w 5793"/>
              <a:gd name="T13" fmla="*/ 1016705 h 1296"/>
              <a:gd name="T14" fmla="*/ 685800 w 5793"/>
              <a:gd name="T15" fmla="*/ 960222 h 1296"/>
              <a:gd name="T16" fmla="*/ 889000 w 5793"/>
              <a:gd name="T17" fmla="*/ 819013 h 1296"/>
              <a:gd name="T18" fmla="*/ 1028700 w 5793"/>
              <a:gd name="T19" fmla="*/ 790771 h 1296"/>
              <a:gd name="T20" fmla="*/ 1143000 w 5793"/>
              <a:gd name="T21" fmla="*/ 677804 h 1296"/>
              <a:gd name="T22" fmla="*/ 1409700 w 5793"/>
              <a:gd name="T23" fmla="*/ 578957 h 1296"/>
              <a:gd name="T24" fmla="*/ 2070100 w 5793"/>
              <a:gd name="T25" fmla="*/ 310660 h 1296"/>
              <a:gd name="T26" fmla="*/ 2222500 w 5793"/>
              <a:gd name="T27" fmla="*/ 268297 h 1296"/>
              <a:gd name="T28" fmla="*/ 2781300 w 5793"/>
              <a:gd name="T29" fmla="*/ 112967 h 1296"/>
              <a:gd name="T30" fmla="*/ 2984500 w 5793"/>
              <a:gd name="T31" fmla="*/ 70605 h 1296"/>
              <a:gd name="T32" fmla="*/ 3721100 w 5793"/>
              <a:gd name="T33" fmla="*/ 84725 h 1296"/>
              <a:gd name="T34" fmla="*/ 3860800 w 5793"/>
              <a:gd name="T35" fmla="*/ 127088 h 1296"/>
              <a:gd name="T36" fmla="*/ 4762500 w 5793"/>
              <a:gd name="T37" fmla="*/ 84725 h 1296"/>
              <a:gd name="T38" fmla="*/ 5130800 w 5793"/>
              <a:gd name="T39" fmla="*/ 42363 h 1296"/>
              <a:gd name="T40" fmla="*/ 5308600 w 5793"/>
              <a:gd name="T41" fmla="*/ 56484 h 1296"/>
              <a:gd name="T42" fmla="*/ 5346700 w 5793"/>
              <a:gd name="T43" fmla="*/ 98846 h 1296"/>
              <a:gd name="T44" fmla="*/ 5537200 w 5793"/>
              <a:gd name="T45" fmla="*/ 183572 h 1296"/>
              <a:gd name="T46" fmla="*/ 5918200 w 5793"/>
              <a:gd name="T47" fmla="*/ 197693 h 1296"/>
              <a:gd name="T48" fmla="*/ 6578601 w 5793"/>
              <a:gd name="T49" fmla="*/ 268297 h 1296"/>
              <a:gd name="T50" fmla="*/ 6832601 w 5793"/>
              <a:gd name="T51" fmla="*/ 353023 h 1296"/>
              <a:gd name="T52" fmla="*/ 7175501 w 5793"/>
              <a:gd name="T53" fmla="*/ 353023 h 1296"/>
              <a:gd name="T54" fmla="*/ 7239001 w 5793"/>
              <a:gd name="T55" fmla="*/ 381264 h 1296"/>
              <a:gd name="T56" fmla="*/ 7543801 w 5793"/>
              <a:gd name="T57" fmla="*/ 480111 h 1296"/>
              <a:gd name="T58" fmla="*/ 7848601 w 5793"/>
              <a:gd name="T59" fmla="*/ 593078 h 1296"/>
              <a:gd name="T60" fmla="*/ 7912101 w 5793"/>
              <a:gd name="T61" fmla="*/ 663683 h 1296"/>
              <a:gd name="T62" fmla="*/ 7975601 w 5793"/>
              <a:gd name="T63" fmla="*/ 720166 h 1296"/>
              <a:gd name="T64" fmla="*/ 8089901 w 5793"/>
              <a:gd name="T65" fmla="*/ 875496 h 1296"/>
              <a:gd name="T66" fmla="*/ 8242301 w 5793"/>
              <a:gd name="T67" fmla="*/ 1115552 h 1296"/>
              <a:gd name="T68" fmla="*/ 8331201 w 5793"/>
              <a:gd name="T69" fmla="*/ 1157914 h 1296"/>
              <a:gd name="T70" fmla="*/ 8420101 w 5793"/>
              <a:gd name="T71" fmla="*/ 1214398 h 1296"/>
              <a:gd name="T72" fmla="*/ 8496301 w 5793"/>
              <a:gd name="T73" fmla="*/ 1270882 h 1296"/>
              <a:gd name="T74" fmla="*/ 8737601 w 5793"/>
              <a:gd name="T75" fmla="*/ 1397970 h 1296"/>
              <a:gd name="T76" fmla="*/ 8813801 w 5793"/>
              <a:gd name="T77" fmla="*/ 1454453 h 1296"/>
              <a:gd name="T78" fmla="*/ 8928101 w 5793"/>
              <a:gd name="T79" fmla="*/ 1553300 h 1296"/>
              <a:gd name="T80" fmla="*/ 9055101 w 5793"/>
              <a:gd name="T81" fmla="*/ 1793355 h 1296"/>
              <a:gd name="T82" fmla="*/ 9182101 w 5793"/>
              <a:gd name="T83" fmla="*/ 1934564 h 1296"/>
              <a:gd name="T84" fmla="*/ 8470901 w 5793"/>
              <a:gd name="T85" fmla="*/ 2061653 h 1296"/>
              <a:gd name="T86" fmla="*/ 6489700 w 5793"/>
              <a:gd name="T87" fmla="*/ 2033411 h 1296"/>
              <a:gd name="T88" fmla="*/ 4483100 w 5793"/>
              <a:gd name="T89" fmla="*/ 2019290 h 1296"/>
              <a:gd name="T90" fmla="*/ 419100 w 5793"/>
              <a:gd name="T91" fmla="*/ 2005169 h 1296"/>
              <a:gd name="T92" fmla="*/ 0 w 5793"/>
              <a:gd name="T93" fmla="*/ 1934564 h 129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793"/>
              <a:gd name="T142" fmla="*/ 0 h 1296"/>
              <a:gd name="T143" fmla="*/ 5793 w 5793"/>
              <a:gd name="T144" fmla="*/ 1296 h 129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793" h="1296">
                <a:moveTo>
                  <a:pt x="0" y="1144"/>
                </a:moveTo>
                <a:cubicBezTo>
                  <a:pt x="5" y="1125"/>
                  <a:pt x="14" y="1107"/>
                  <a:pt x="16" y="1088"/>
                </a:cubicBezTo>
                <a:cubicBezTo>
                  <a:pt x="28" y="991"/>
                  <a:pt x="9" y="991"/>
                  <a:pt x="64" y="936"/>
                </a:cubicBezTo>
                <a:cubicBezTo>
                  <a:pt x="79" y="891"/>
                  <a:pt x="72" y="851"/>
                  <a:pt x="112" y="824"/>
                </a:cubicBezTo>
                <a:cubicBezTo>
                  <a:pt x="129" y="774"/>
                  <a:pt x="165" y="740"/>
                  <a:pt x="208" y="712"/>
                </a:cubicBezTo>
                <a:cubicBezTo>
                  <a:pt x="247" y="654"/>
                  <a:pt x="275" y="657"/>
                  <a:pt x="328" y="624"/>
                </a:cubicBezTo>
                <a:cubicBezTo>
                  <a:pt x="398" y="580"/>
                  <a:pt x="331" y="621"/>
                  <a:pt x="376" y="576"/>
                </a:cubicBezTo>
                <a:cubicBezTo>
                  <a:pt x="390" y="562"/>
                  <a:pt x="416" y="553"/>
                  <a:pt x="432" y="544"/>
                </a:cubicBezTo>
                <a:cubicBezTo>
                  <a:pt x="475" y="518"/>
                  <a:pt x="519" y="492"/>
                  <a:pt x="560" y="464"/>
                </a:cubicBezTo>
                <a:cubicBezTo>
                  <a:pt x="585" y="447"/>
                  <a:pt x="619" y="454"/>
                  <a:pt x="648" y="448"/>
                </a:cubicBezTo>
                <a:cubicBezTo>
                  <a:pt x="675" y="430"/>
                  <a:pt x="691" y="398"/>
                  <a:pt x="720" y="384"/>
                </a:cubicBezTo>
                <a:cubicBezTo>
                  <a:pt x="774" y="357"/>
                  <a:pt x="832" y="350"/>
                  <a:pt x="888" y="328"/>
                </a:cubicBezTo>
                <a:cubicBezTo>
                  <a:pt x="978" y="194"/>
                  <a:pt x="1157" y="184"/>
                  <a:pt x="1304" y="176"/>
                </a:cubicBezTo>
                <a:cubicBezTo>
                  <a:pt x="1336" y="165"/>
                  <a:pt x="1367" y="159"/>
                  <a:pt x="1400" y="152"/>
                </a:cubicBezTo>
                <a:cubicBezTo>
                  <a:pt x="1525" y="89"/>
                  <a:pt x="1608" y="81"/>
                  <a:pt x="1752" y="64"/>
                </a:cubicBezTo>
                <a:cubicBezTo>
                  <a:pt x="1795" y="59"/>
                  <a:pt x="1837" y="46"/>
                  <a:pt x="1880" y="40"/>
                </a:cubicBezTo>
                <a:cubicBezTo>
                  <a:pt x="2001" y="0"/>
                  <a:pt x="2207" y="41"/>
                  <a:pt x="2344" y="48"/>
                </a:cubicBezTo>
                <a:cubicBezTo>
                  <a:pt x="2373" y="58"/>
                  <a:pt x="2432" y="72"/>
                  <a:pt x="2432" y="72"/>
                </a:cubicBezTo>
                <a:cubicBezTo>
                  <a:pt x="2632" y="68"/>
                  <a:pt x="2807" y="61"/>
                  <a:pt x="3000" y="48"/>
                </a:cubicBezTo>
                <a:cubicBezTo>
                  <a:pt x="3073" y="24"/>
                  <a:pt x="3158" y="28"/>
                  <a:pt x="3232" y="24"/>
                </a:cubicBezTo>
                <a:cubicBezTo>
                  <a:pt x="3269" y="27"/>
                  <a:pt x="3308" y="23"/>
                  <a:pt x="3344" y="32"/>
                </a:cubicBezTo>
                <a:cubicBezTo>
                  <a:pt x="3355" y="35"/>
                  <a:pt x="3359" y="50"/>
                  <a:pt x="3368" y="56"/>
                </a:cubicBezTo>
                <a:cubicBezTo>
                  <a:pt x="3395" y="74"/>
                  <a:pt x="3456" y="101"/>
                  <a:pt x="3488" y="104"/>
                </a:cubicBezTo>
                <a:cubicBezTo>
                  <a:pt x="3568" y="111"/>
                  <a:pt x="3648" y="109"/>
                  <a:pt x="3728" y="112"/>
                </a:cubicBezTo>
                <a:cubicBezTo>
                  <a:pt x="3894" y="153"/>
                  <a:pt x="3907" y="146"/>
                  <a:pt x="4144" y="152"/>
                </a:cubicBezTo>
                <a:cubicBezTo>
                  <a:pt x="4197" y="178"/>
                  <a:pt x="4246" y="190"/>
                  <a:pt x="4304" y="200"/>
                </a:cubicBezTo>
                <a:cubicBezTo>
                  <a:pt x="4394" y="185"/>
                  <a:pt x="4380" y="184"/>
                  <a:pt x="4520" y="200"/>
                </a:cubicBezTo>
                <a:cubicBezTo>
                  <a:pt x="4534" y="202"/>
                  <a:pt x="4547" y="211"/>
                  <a:pt x="4560" y="216"/>
                </a:cubicBezTo>
                <a:cubicBezTo>
                  <a:pt x="4623" y="239"/>
                  <a:pt x="4686" y="259"/>
                  <a:pt x="4752" y="272"/>
                </a:cubicBezTo>
                <a:cubicBezTo>
                  <a:pt x="4804" y="324"/>
                  <a:pt x="4873" y="329"/>
                  <a:pt x="4944" y="336"/>
                </a:cubicBezTo>
                <a:cubicBezTo>
                  <a:pt x="4994" y="353"/>
                  <a:pt x="4943" y="329"/>
                  <a:pt x="4984" y="376"/>
                </a:cubicBezTo>
                <a:cubicBezTo>
                  <a:pt x="4995" y="389"/>
                  <a:pt x="5012" y="396"/>
                  <a:pt x="5024" y="408"/>
                </a:cubicBezTo>
                <a:cubicBezTo>
                  <a:pt x="5050" y="434"/>
                  <a:pt x="5069" y="469"/>
                  <a:pt x="5096" y="496"/>
                </a:cubicBezTo>
                <a:cubicBezTo>
                  <a:pt x="5107" y="528"/>
                  <a:pt x="5161" y="611"/>
                  <a:pt x="5192" y="632"/>
                </a:cubicBezTo>
                <a:cubicBezTo>
                  <a:pt x="5209" y="643"/>
                  <a:pt x="5230" y="646"/>
                  <a:pt x="5248" y="656"/>
                </a:cubicBezTo>
                <a:cubicBezTo>
                  <a:pt x="5267" y="667"/>
                  <a:pt x="5286" y="677"/>
                  <a:pt x="5304" y="688"/>
                </a:cubicBezTo>
                <a:cubicBezTo>
                  <a:pt x="5320" y="698"/>
                  <a:pt x="5352" y="720"/>
                  <a:pt x="5352" y="720"/>
                </a:cubicBezTo>
                <a:cubicBezTo>
                  <a:pt x="5398" y="790"/>
                  <a:pt x="5431" y="774"/>
                  <a:pt x="5504" y="792"/>
                </a:cubicBezTo>
                <a:cubicBezTo>
                  <a:pt x="5520" y="803"/>
                  <a:pt x="5536" y="813"/>
                  <a:pt x="5552" y="824"/>
                </a:cubicBezTo>
                <a:cubicBezTo>
                  <a:pt x="5660" y="896"/>
                  <a:pt x="5558" y="858"/>
                  <a:pt x="5624" y="880"/>
                </a:cubicBezTo>
                <a:cubicBezTo>
                  <a:pt x="5641" y="930"/>
                  <a:pt x="5659" y="986"/>
                  <a:pt x="5704" y="1016"/>
                </a:cubicBezTo>
                <a:cubicBezTo>
                  <a:pt x="5731" y="1098"/>
                  <a:pt x="5684" y="1083"/>
                  <a:pt x="5784" y="1096"/>
                </a:cubicBezTo>
                <a:cubicBezTo>
                  <a:pt x="5755" y="1296"/>
                  <a:pt x="5793" y="1164"/>
                  <a:pt x="5336" y="1168"/>
                </a:cubicBezTo>
                <a:cubicBezTo>
                  <a:pt x="4920" y="1172"/>
                  <a:pt x="4504" y="1156"/>
                  <a:pt x="4088" y="1152"/>
                </a:cubicBezTo>
                <a:cubicBezTo>
                  <a:pt x="3663" y="1119"/>
                  <a:pt x="3265" y="1140"/>
                  <a:pt x="2824" y="1144"/>
                </a:cubicBezTo>
                <a:cubicBezTo>
                  <a:pt x="1971" y="1141"/>
                  <a:pt x="1117" y="1141"/>
                  <a:pt x="264" y="1136"/>
                </a:cubicBezTo>
                <a:cubicBezTo>
                  <a:pt x="201" y="1136"/>
                  <a:pt x="0" y="1109"/>
                  <a:pt x="0" y="1096"/>
                </a:cubicBezTo>
              </a:path>
            </a:pathLst>
          </a:custGeom>
          <a:pattFill prst="divot">
            <a:fgClr>
              <a:srgbClr val="00FF00"/>
            </a:fgClr>
            <a:bgClr>
              <a:srgbClr val="BFEFBF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8" name="Picture 2" descr="ddd0fc32575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4000" y="1916113"/>
            <a:ext cx="32178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4100" name="AutoShape 4"/>
          <p:cNvSpPr>
            <a:spLocks noChangeArrowheads="1"/>
          </p:cNvSpPr>
          <p:nvPr/>
        </p:nvSpPr>
        <p:spPr bwMode="auto">
          <a:xfrm rot="-4715050">
            <a:off x="172244" y="5091907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00003B"/>
              </a:gs>
              <a:gs pos="100000">
                <a:srgbClr val="00008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7235825" y="188913"/>
            <a:ext cx="1511300" cy="15113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 rot="-4715050">
            <a:off x="172244" y="3004344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181847"/>
              </a:gs>
              <a:gs pos="100000">
                <a:srgbClr val="3333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 rot="-4715050">
            <a:off x="172244" y="699294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accent2"/>
              </a:gs>
              <a:gs pos="100000">
                <a:srgbClr val="4618F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/>
            <a:endParaRPr lang="ru-RU"/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551848">
            <a:off x="1763713" y="260350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accent2"/>
              </a:gs>
              <a:gs pos="100000">
                <a:srgbClr val="4EE8F8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551848">
            <a:off x="3995738" y="260350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6E74EE"/>
              </a:gs>
              <a:gs pos="100000">
                <a:srgbClr val="4EE8F8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 rot="551848">
            <a:off x="6227763" y="260350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6E74EE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6170213">
            <a:off x="7733506" y="772319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3366FF"/>
              </a:gs>
              <a:gs pos="50000">
                <a:schemeClr val="accent1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rot="10800000" vert="eaVert"/>
          <a:lstStyle/>
          <a:p>
            <a:pPr algn="ctr">
              <a:defRPr/>
            </a:pPr>
            <a:endParaRPr lang="ru-RU"/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 rot="6170213">
            <a:off x="7733506" y="3075782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bg1"/>
              </a:gs>
              <a:gs pos="100000">
                <a:srgbClr val="4618F0"/>
              </a:gs>
            </a:gsLst>
            <a:lin ang="27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 rot="6170213">
            <a:off x="7733506" y="5307807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27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 rot="-10406119">
            <a:off x="6156325" y="5876925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18900000" scaled="1"/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-10406119">
            <a:off x="4067175" y="5876925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bg1"/>
              </a:gs>
              <a:gs pos="100000">
                <a:srgbClr val="33E6F9"/>
              </a:gs>
            </a:gsLst>
            <a:lin ang="18900000" scaled="1"/>
          </a:gradFill>
          <a:ln w="9525">
            <a:solidFill>
              <a:srgbClr val="000080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pic>
        <p:nvPicPr>
          <p:cNvPr id="4112" name="Picture 16" descr="arg-blue-left-t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341438"/>
            <a:ext cx="11906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17" descr="ani-bird_red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2708275"/>
            <a:ext cx="14398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9" descr="b1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5013325"/>
            <a:ext cx="115411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23" descr="b13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516563"/>
            <a:ext cx="1020762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4" name="AutoShape 28"/>
          <p:cNvSpPr>
            <a:spLocks noChangeArrowheads="1"/>
          </p:cNvSpPr>
          <p:nvPr/>
        </p:nvSpPr>
        <p:spPr bwMode="auto">
          <a:xfrm>
            <a:off x="5435600" y="2636838"/>
            <a:ext cx="3384550" cy="1223962"/>
          </a:xfrm>
          <a:prstGeom prst="wedgeRoundRectCallout">
            <a:avLst>
              <a:gd name="adj1" fmla="val -72329"/>
              <a:gd name="adj2" fmla="val -10958"/>
              <a:gd name="adj3" fmla="val 16667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5508625" y="2781300"/>
            <a:ext cx="32400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8000"/>
                </a:solidFill>
                <a:latin typeface="Times New Roman" pitchFamily="18" charset="0"/>
              </a:rPr>
              <a:t>Ребята, берегите зрение!</a:t>
            </a:r>
          </a:p>
        </p:txBody>
      </p:sp>
      <p:pic>
        <p:nvPicPr>
          <p:cNvPr id="4128" name="Picture 32" descr="B_Fly31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28801">
            <a:off x="1287463" y="2536825"/>
            <a:ext cx="11430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9" name="Picture 33" descr="B_Fly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959049">
            <a:off x="7138194" y="3599656"/>
            <a:ext cx="1368425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0" name="Picture 34" descr="B_Fly14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2565400"/>
            <a:ext cx="14414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1" name="Picture 35" descr="b1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450" y="5516563"/>
            <a:ext cx="9953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2" name="Picture 36" descr="b1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725" y="5157788"/>
            <a:ext cx="9953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4" name="AutoShape 38"/>
          <p:cNvSpPr>
            <a:spLocks noChangeArrowheads="1"/>
          </p:cNvSpPr>
          <p:nvPr/>
        </p:nvSpPr>
        <p:spPr bwMode="auto">
          <a:xfrm rot="-10406119">
            <a:off x="1692275" y="5876925"/>
            <a:ext cx="1347788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chemeClr val="bg1"/>
              </a:gs>
              <a:gs pos="100000">
                <a:srgbClr val="33E6F9"/>
              </a:gs>
            </a:gsLst>
            <a:lin ang="5400000" scaled="1"/>
          </a:gradFill>
          <a:ln w="9525">
            <a:solidFill>
              <a:srgbClr val="000080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endParaRPr lang="ru-RU"/>
          </a:p>
        </p:txBody>
      </p:sp>
      <p:pic>
        <p:nvPicPr>
          <p:cNvPr id="4136" name="Picture 40">
            <a:hlinkClick r:id="" action="ppaction://media"/>
          </p:cNvPr>
          <p:cNvPicPr>
            <a:picLocks noRot="1" noChangeAspect="1" noChangeArrowheads="1"/>
          </p:cNvPicPr>
          <p:nvPr>
            <a:wavAudioFile r:embed="rId1" name="123.wav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3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9" presetID="3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 0.06806 L -0.18107 0.21528 C -0.21649 0.24861 -0.26927 0.26759 -0.32447 0.26759 C -0.38767 0.26759 -0.43784 0.24861 -0.47326 0.21528 L -0.64184 0.06806 " pathEditMode="relative" rAng="0" ptsTypes="FffFF">
                                      <p:cBhvr>
                                        <p:cTn id="10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2" presetID="4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747 0.06806 L -0.48473 0.00533 C -0.44827 -0.00856 -0.3941 -0.01597 -0.3375 -0.01597 C -0.27292 -0.01597 -0.22153 -0.00856 -0.18507 0.00533 L -0.01181 0.06806 " pathEditMode="relative" rAng="0" ptsTypes="FffFF">
                                      <p:cBhvr>
                                        <p:cTn id="10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2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9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11458 C 0.05781 -0.10833 0.10955 -0.02917 0.10504 0.06273 C 0.10052 0.15463 0.04097 0.22361 -0.02795 0.21759 C -0.09705 0.21157 -0.14861 0.13171 -0.1441 0.04028 C -0.13941 -0.05185 -0.07986 -0.12083 -0.01111 -0.11458 Z " pathEditMode="relative" rAng="234174" ptsTypes="fffff">
                                      <p:cBhvr>
                                        <p:cTn id="170" dur="2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7" presetID="7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 0.05741 L 0.0382 -0.2581 L -0.18715 -0.2581 L -0.18715 0.05741 L 0.0382 0.05741 Z " pathEditMode="relative" rAng="16200000" ptsTypes="FFFFF">
                                      <p:cBhvr>
                                        <p:cTn id="178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6"/>
                </p:tgtEl>
              </p:cMediaNode>
            </p:audio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1" grpId="2" animBg="1"/>
      <p:bldP spid="4102" grpId="0" animBg="1"/>
      <p:bldP spid="4102" grpId="1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7" grpId="1" animBg="1"/>
      <p:bldP spid="4108" grpId="0" animBg="1"/>
      <p:bldP spid="4108" grpId="1" animBg="1"/>
      <p:bldP spid="4109" grpId="0" animBg="1"/>
      <p:bldP spid="4109" grpId="1" animBg="1"/>
      <p:bldP spid="4110" grpId="0" animBg="1"/>
      <p:bldP spid="4110" grpId="1" animBg="1"/>
      <p:bldP spid="4111" grpId="0" animBg="1"/>
      <p:bldP spid="4111" grpId="1" animBg="1"/>
      <p:bldP spid="4124" grpId="0" animBg="1"/>
      <p:bldP spid="4124" grpId="1" animBg="1"/>
      <p:bldP spid="4125" grpId="0"/>
      <p:bldP spid="4125" grpId="1"/>
      <p:bldP spid="4134" grpId="0" animBg="1"/>
      <p:bldP spid="41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381000"/>
            <a:ext cx="4191000" cy="1143000"/>
          </a:xfrm>
        </p:spPr>
        <p:txBody>
          <a:bodyPr/>
          <a:lstStyle/>
          <a:p>
            <a:r>
              <a:rPr lang="ru-RU" sz="2800" b="1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«Соблюдай режим труда и быта, и будет здоровье крепче гранита»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57400"/>
            <a:ext cx="6934200" cy="35067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Кто жить умеет по часам и ценит каждый час, 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Того не надо по утрам будить по 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                                                 десять раз.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И он не станет говорить, что лень ему вставать,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Зарядку делать, руки мыть и 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                                   застилать кровать.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Успеет он одеться в срок, умыться и поесть, 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И раньше, чем звенит звонок, за </a:t>
            </a:r>
          </a:p>
          <a:p>
            <a:pPr>
              <a:buFont typeface="Wingdings" pitchFamily="2" charset="2"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                                       парту в школе сесть.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None/>
            </a:pPr>
            <a:endParaRPr lang="ru-RU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9092" name="Picture 4" descr="040116_coq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5400"/>
            <a:ext cx="2133600" cy="17526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919788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54275" name="Picture 3" descr="MainPanel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50" y="908050"/>
            <a:ext cx="5543550" cy="26177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908175" y="188913"/>
            <a:ext cx="6119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chemeClr val="bg1"/>
                </a:solidFill>
                <a:latin typeface="Times New Roman" pitchFamily="18" charset="0"/>
              </a:rPr>
              <a:t>Нет вредным привычкам</a:t>
            </a:r>
            <a:r>
              <a:rPr lang="ru-RU" sz="4000" b="1" i="1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95738" y="1844675"/>
            <a:ext cx="3960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«Я здоровье берегу,</a:t>
            </a:r>
          </a:p>
          <a:p>
            <a:pPr algn="r"/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Сам себе я помогу»</a:t>
            </a:r>
          </a:p>
        </p:txBody>
      </p:sp>
      <p:pic>
        <p:nvPicPr>
          <p:cNvPr id="54279" name="Picture 7" descr="!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268413"/>
            <a:ext cx="11795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042988" y="4437063"/>
            <a:ext cx="73453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latin typeface="Times New Roman" pitchFamily="18" charset="0"/>
              </a:rPr>
              <a:t>Привычка - это то, что человек привык делать не задумываясь, почему он это делает и как.</a:t>
            </a:r>
            <a:r>
              <a:rPr lang="ru-RU" sz="2800" b="1"/>
              <a:t>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/>
              <a:t>«Кто табачное зелье любит, </a:t>
            </a:r>
            <a:br>
              <a:rPr lang="ru-RU" sz="4000" b="1"/>
            </a:br>
            <a:r>
              <a:rPr lang="ru-RU" sz="4000" b="1"/>
              <a:t>                      тот сам себя и губит!»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2236788"/>
            <a:ext cx="5457825" cy="362743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700"/>
              <a:t>	</a:t>
            </a:r>
            <a:r>
              <a:rPr lang="ru-RU" sz="2700">
                <a:latin typeface="Times New Roman" pitchFamily="18" charset="0"/>
              </a:rPr>
              <a:t>Сигареты — никотин,</a:t>
            </a:r>
            <a:br>
              <a:rPr lang="ru-RU" sz="2700">
                <a:latin typeface="Times New Roman" pitchFamily="18" charset="0"/>
              </a:rPr>
            </a:br>
            <a:r>
              <a:rPr lang="ru-RU" sz="2700" b="1">
                <a:latin typeface="Times New Roman" pitchFamily="18" charset="0"/>
              </a:rPr>
              <a:t>ВРАГ</a:t>
            </a:r>
            <a:r>
              <a:rPr lang="ru-RU" sz="2700">
                <a:latin typeface="Times New Roman" pitchFamily="18" charset="0"/>
              </a:rPr>
              <a:t> всему номер один!</a:t>
            </a:r>
            <a:br>
              <a:rPr lang="ru-RU" sz="2700">
                <a:latin typeface="Times New Roman" pitchFamily="18" charset="0"/>
              </a:rPr>
            </a:br>
            <a:r>
              <a:rPr lang="ru-RU" sz="2700">
                <a:latin typeface="Times New Roman" pitchFamily="18" charset="0"/>
              </a:rPr>
              <a:t>Курят, что аж дым столбом!</a:t>
            </a:r>
            <a:br>
              <a:rPr lang="ru-RU" sz="2700">
                <a:latin typeface="Times New Roman" pitchFamily="18" charset="0"/>
              </a:rPr>
            </a:br>
            <a:r>
              <a:rPr lang="ru-RU" sz="2700">
                <a:latin typeface="Times New Roman" pitchFamily="18" charset="0"/>
              </a:rPr>
              <a:t>Отравляют табаком,</a:t>
            </a:r>
            <a:br>
              <a:rPr lang="ru-RU" sz="2700">
                <a:latin typeface="Times New Roman" pitchFamily="18" charset="0"/>
              </a:rPr>
            </a:br>
            <a:r>
              <a:rPr lang="ru-RU" sz="2700">
                <a:latin typeface="Times New Roman" pitchFamily="18" charset="0"/>
              </a:rPr>
              <a:t>Не заботясь о здоровье —</a:t>
            </a:r>
            <a:br>
              <a:rPr lang="ru-RU" sz="2700">
                <a:latin typeface="Times New Roman" pitchFamily="18" charset="0"/>
              </a:rPr>
            </a:br>
            <a:r>
              <a:rPr lang="ru-RU" sz="2700">
                <a:latin typeface="Times New Roman" pitchFamily="18" charset="0"/>
              </a:rPr>
              <a:t>Ни о своем, ни о чужом.</a:t>
            </a:r>
            <a:r>
              <a:rPr lang="ru-RU">
                <a:latin typeface="Times New Roman" pitchFamily="18" charset="0"/>
              </a:rPr>
              <a:t> </a:t>
            </a:r>
          </a:p>
        </p:txBody>
      </p:sp>
      <p:pic>
        <p:nvPicPr>
          <p:cNvPr id="12293" name="Picture 5" descr="im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057400"/>
            <a:ext cx="31289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8"/>
          <p:cNvSpPr>
            <a:spLocks noChangeArrowheads="1" noChangeShapeType="1" noTextEdit="1"/>
          </p:cNvSpPr>
          <p:nvPr/>
        </p:nvSpPr>
        <p:spPr bwMode="auto">
          <a:xfrm>
            <a:off x="323850" y="4292600"/>
            <a:ext cx="4095750" cy="23574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Вредные привычки</a:t>
            </a:r>
          </a:p>
        </p:txBody>
      </p:sp>
      <p:sp>
        <p:nvSpPr>
          <p:cNvPr id="10243" name="WordArt 9"/>
          <p:cNvSpPr>
            <a:spLocks noChangeArrowheads="1" noChangeShapeType="1" noTextEdit="1"/>
          </p:cNvSpPr>
          <p:nvPr/>
        </p:nvSpPr>
        <p:spPr bwMode="auto">
          <a:xfrm>
            <a:off x="4643438" y="4724400"/>
            <a:ext cx="4333875" cy="16383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Полезные привычки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635375" y="476250"/>
            <a:ext cx="205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ЧИТАТЬ ЛЁЖА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563938" y="260350"/>
            <a:ext cx="22939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66"/>
                </a:solidFill>
              </a:rPr>
              <a:t>ЧИСТИТЬ ЗУБЫ </a:t>
            </a:r>
          </a:p>
          <a:p>
            <a:pPr algn="ctr"/>
            <a:r>
              <a:rPr lang="ru-RU" sz="2000" b="1">
                <a:solidFill>
                  <a:srgbClr val="FF0066"/>
                </a:solidFill>
              </a:rPr>
              <a:t>2 РАЗА В ДЕНЬ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3348038" y="260350"/>
            <a:ext cx="2803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66"/>
                </a:solidFill>
              </a:rPr>
              <a:t>СМОТРЕТЬ БЛИЗКО </a:t>
            </a:r>
          </a:p>
          <a:p>
            <a:pPr algn="ctr"/>
            <a:r>
              <a:rPr lang="ru-RU" sz="2000" b="1">
                <a:solidFill>
                  <a:srgbClr val="FF0066"/>
                </a:solidFill>
              </a:rPr>
              <a:t>ТЕЛЕВИЗОР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2520950" y="188913"/>
            <a:ext cx="4217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66"/>
                </a:solidFill>
              </a:rPr>
              <a:t>ПРОМЫВАТЬ ПО УТРАМ ГЛАЗА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3276600" y="188913"/>
            <a:ext cx="2798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FF0066"/>
                </a:solidFill>
              </a:rPr>
              <a:t>ТЕРЕТЬ ГЛАЗА </a:t>
            </a:r>
          </a:p>
          <a:p>
            <a:pPr algn="ctr"/>
            <a:r>
              <a:rPr lang="ru-RU" sz="2000" b="1">
                <a:solidFill>
                  <a:srgbClr val="FF0066"/>
                </a:solidFill>
              </a:rPr>
              <a:t>ГРЯЗНЫМИ РУКАМИ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2124075" y="115888"/>
            <a:ext cx="5049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ЧИТАТЬ ПРИ ХОРОШЕМ ОСВЕЩЕНИИ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2843213" y="188913"/>
            <a:ext cx="3794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КУШАТЬ ФРУКТЫ И ОВОЩИ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3203575" y="188913"/>
            <a:ext cx="3163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ЧАСТО ЕСТЬ СЛАДКОЕ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2700338" y="188913"/>
            <a:ext cx="4162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ГРЫЗТЬ РУЧКИ И КАРАНДАШИ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3708400" y="260350"/>
            <a:ext cx="1931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ЗАКАЛЯТЬСЯ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700338" y="188913"/>
            <a:ext cx="4132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ГУЛЯТЬ НА СВЕЖЕМ ВОЗДУХЕ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2771775" y="188913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НАДЕВАТЬ ЧУЖУЮ ОДЕЖДУ</a:t>
            </a: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3563938" y="188913"/>
            <a:ext cx="2178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ГРЫЗТЬ НОГТИ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3059113" y="188913"/>
            <a:ext cx="308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КАТАТЬСЯ НА ЛЫЖАХ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4140200" y="260350"/>
            <a:ext cx="118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КУРИТЬ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2771775" y="188913"/>
            <a:ext cx="3689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МЫТЬ УШИ КАЖДЫЙ ДЕНЬ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2771775" y="188913"/>
            <a:ext cx="3584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УПОТРЕБЛЯТЬ АЛКОГОЛЬ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2771775" y="188913"/>
            <a:ext cx="3754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СМОТРЕТЬ НА ЯРКИЙ СВЕТ</a:t>
            </a: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2411413" y="188913"/>
            <a:ext cx="422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66"/>
                </a:solidFill>
              </a:rPr>
              <a:t>ОБЕРЕГАТЬ ГЛАЗА ОТ УДАРОВ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5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35785E-6 L -0.36424 0.653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3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235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1.47583E-6 L 0.33143 0.651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3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235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1.47583E-6 L -0.37378 0.567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0" y="2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35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28545E-6 L 0.26944 0.6111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0" y="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35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9.13717E-7 L -0.36562 0.4735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70" decel="100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70" decel="100000"/>
                                        <p:tgtEl>
                                          <p:spTgt spid="235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500"/>
                            </p:stCondLst>
                            <p:childTnLst>
                              <p:par>
                                <p:cTn id="80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52672E-6 L 0.22795 0.5588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8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70" decel="100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decel="100000"/>
                                        <p:tgtEl>
                                          <p:spTgt spid="235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0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6 -2.28545E-6 L 0.2415 0.4746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2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9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/>
                                        <p:tgtEl>
                                          <p:spTgt spid="235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8545E-6 L -0.35399 0.4221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70" decel="100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770" decel="100000"/>
                                        <p:tgtEl>
                                          <p:spTgt spid="235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77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77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8545E-6 L -0.30643 0.3592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235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2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1.72334E-6 L 0.32743 0.4013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3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70" decel="100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770" decel="100000"/>
                                        <p:tgtEl>
                                          <p:spTgt spid="235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0" dur="77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2" dur="77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5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2.28545E-6 L 0.23872 0.35924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3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1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70" decel="100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770" decel="100000"/>
                                        <p:tgtEl>
                                          <p:spTgt spid="235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3" dur="77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5" dur="77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58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2.28545E-6 L -0.30521 0.3067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70" decel="100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770" decel="100000"/>
                                        <p:tgtEl>
                                          <p:spTgt spid="235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6" dur="77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77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1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2.28545E-6 L -0.33177 0.2544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0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8500"/>
                            </p:stCondLst>
                            <p:childTnLst>
                              <p:par>
                                <p:cTn id="17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770" decel="1000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770" decel="100000"/>
                                        <p:tgtEl>
                                          <p:spTgt spid="235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9" dur="77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2.28545E-6 L 0.28021 0.3067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3000"/>
                            </p:stCondLst>
                            <p:childTnLst>
                              <p:par>
                                <p:cTn id="18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770" decel="100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770" decel="100000"/>
                                        <p:tgtEl>
                                          <p:spTgt spid="235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2" dur="77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4" dur="77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5000"/>
                            </p:stCondLst>
                            <p:childTnLst>
                              <p:par>
                                <p:cTn id="197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72334E-6 L -0.35625 0.19154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0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70" decel="100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770" decel="100000"/>
                                        <p:tgtEl>
                                          <p:spTgt spid="235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5" dur="77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7" dur="77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0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2.28545E-6 L 0.26285 0.2544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1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770" decel="1000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770" decel="100000"/>
                                        <p:tgtEl>
                                          <p:spTgt spid="235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8" dur="77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0" dur="77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3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2.28545E-6 L -0.30625 0.14944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6500"/>
                            </p:stCondLst>
                            <p:childTnLst>
                              <p:par>
                                <p:cTn id="2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770" decel="1000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770" decel="100000"/>
                                        <p:tgtEl>
                                          <p:spTgt spid="235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1" dur="77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3" dur="77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8500"/>
                            </p:stCondLst>
                            <p:childTnLst>
                              <p:par>
                                <p:cTn id="236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2.28545E-6 L -0.31545 0.09693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0" y="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3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770" decel="1000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770" decel="100000"/>
                                        <p:tgtEl>
                                          <p:spTgt spid="235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4" dur="77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6" dur="77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49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2.28545E-6 L 0.24931 0.20195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/>
      <p:bldP spid="23562" grpId="1"/>
      <p:bldP spid="23566" grpId="0"/>
      <p:bldP spid="23566" grpId="1"/>
      <p:bldP spid="23567" grpId="0"/>
      <p:bldP spid="23567" grpId="1"/>
      <p:bldP spid="23568" grpId="0"/>
      <p:bldP spid="23568" grpId="1"/>
      <p:bldP spid="23569" grpId="0"/>
      <p:bldP spid="23569" grpId="1"/>
      <p:bldP spid="23570" grpId="0"/>
      <p:bldP spid="23570" grpId="1"/>
      <p:bldP spid="23571" grpId="0"/>
      <p:bldP spid="23571" grpId="1"/>
      <p:bldP spid="23572" grpId="0"/>
      <p:bldP spid="23572" grpId="1"/>
      <p:bldP spid="23573" grpId="0"/>
      <p:bldP spid="23573" grpId="1"/>
      <p:bldP spid="23574" grpId="0"/>
      <p:bldP spid="23574" grpId="1"/>
      <p:bldP spid="23575" grpId="0"/>
      <p:bldP spid="23575" grpId="1"/>
      <p:bldP spid="23576" grpId="0"/>
      <p:bldP spid="23576" grpId="1"/>
      <p:bldP spid="23577" grpId="0"/>
      <p:bldP spid="23577" grpId="1"/>
      <p:bldP spid="23578" grpId="0"/>
      <p:bldP spid="23578" grpId="1"/>
      <p:bldP spid="23579" grpId="0"/>
      <p:bldP spid="23579" grpId="1"/>
      <p:bldP spid="23580" grpId="0"/>
      <p:bldP spid="23580" grpId="1"/>
      <p:bldP spid="23581" grpId="0"/>
      <p:bldP spid="23581" grpId="1"/>
      <p:bldP spid="23582" grpId="0"/>
      <p:bldP spid="23582" grpId="1"/>
      <p:bldP spid="23583" grpId="0"/>
      <p:bldP spid="2358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35375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1">
              <a:solidFill>
                <a:schemeClr val="hlink"/>
              </a:solidFill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179388" y="188913"/>
            <a:ext cx="2808287" cy="655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/>
              <a:t>СУТУЛЫЙ</a:t>
            </a:r>
          </a:p>
          <a:p>
            <a:pPr algn="ctr">
              <a:defRPr/>
            </a:pPr>
            <a:r>
              <a:rPr lang="ru-RU" sz="2800" b="1"/>
              <a:t>КРЕПКИЙ</a:t>
            </a:r>
          </a:p>
          <a:p>
            <a:pPr algn="ctr">
              <a:defRPr/>
            </a:pPr>
            <a:r>
              <a:rPr lang="ru-RU" sz="2800" b="1"/>
              <a:t>НЕУКЛЮЖИЙ</a:t>
            </a:r>
          </a:p>
          <a:p>
            <a:pPr algn="ctr">
              <a:defRPr/>
            </a:pPr>
            <a:r>
              <a:rPr lang="ru-RU" sz="2800" b="1"/>
              <a:t>ВЫСОКИЙ</a:t>
            </a:r>
          </a:p>
          <a:p>
            <a:pPr algn="ctr">
              <a:defRPr/>
            </a:pPr>
            <a:r>
              <a:rPr lang="ru-RU" sz="2800" b="1"/>
              <a:t>ХУДОЙ</a:t>
            </a:r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3203575" y="260350"/>
            <a:ext cx="2736850" cy="6481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33">
                  <a:gamma/>
                  <a:shade val="46275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/>
              <a:t>ГОРБАТЫЙ</a:t>
            </a:r>
          </a:p>
          <a:p>
            <a:pPr algn="ctr">
              <a:defRPr/>
            </a:pPr>
            <a:r>
              <a:rPr lang="ru-RU" sz="2800" b="1"/>
              <a:t>БЛЕДНЫЙ</a:t>
            </a:r>
          </a:p>
          <a:p>
            <a:pPr algn="ctr">
              <a:defRPr/>
            </a:pPr>
            <a:r>
              <a:rPr lang="ru-RU" sz="2800" b="1"/>
              <a:t>ХИЛЫЙ</a:t>
            </a:r>
          </a:p>
          <a:p>
            <a:pPr algn="ctr">
              <a:defRPr/>
            </a:pPr>
            <a:r>
              <a:rPr lang="ru-RU" sz="2800" b="1"/>
              <a:t>НИЗКИЙ</a:t>
            </a:r>
          </a:p>
          <a:p>
            <a:pPr algn="ctr">
              <a:defRPr/>
            </a:pPr>
            <a:r>
              <a:rPr lang="ru-RU" sz="2800" b="1"/>
              <a:t>ТОЛСТЫЙ</a:t>
            </a:r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6156325" y="260350"/>
            <a:ext cx="2808288" cy="6481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/>
              <a:t>СТРОЙНЫЙ</a:t>
            </a:r>
          </a:p>
          <a:p>
            <a:pPr algn="ctr">
              <a:defRPr/>
            </a:pPr>
            <a:r>
              <a:rPr lang="ru-RU" sz="2800" b="1"/>
              <a:t>СИЛЬНЫЙ</a:t>
            </a:r>
          </a:p>
          <a:p>
            <a:pPr algn="ctr">
              <a:defRPr/>
            </a:pPr>
            <a:r>
              <a:rPr lang="ru-RU" sz="2800" b="1"/>
              <a:t>ЛОВКИЙ</a:t>
            </a:r>
          </a:p>
          <a:p>
            <a:pPr algn="ctr">
              <a:defRPr/>
            </a:pPr>
            <a:r>
              <a:rPr lang="ru-RU" sz="2800" b="1"/>
              <a:t>БОДРЫЙ</a:t>
            </a:r>
          </a:p>
          <a:p>
            <a:pPr algn="ctr">
              <a:defRPr/>
            </a:pPr>
            <a:r>
              <a:rPr lang="ru-RU" sz="2800" b="1"/>
              <a:t>ЭНЕРГИЧНЫЙ</a:t>
            </a:r>
          </a:p>
          <a:p>
            <a:pPr algn="ctr">
              <a:defRPr/>
            </a:pPr>
            <a:r>
              <a:rPr lang="ru-RU" sz="2800" b="1"/>
              <a:t>ВЕСЕЛЫЙ</a:t>
            </a:r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  <a:p>
            <a:pPr algn="ctr">
              <a:defRPr/>
            </a:pPr>
            <a:endParaRPr lang="ru-RU" sz="2800" b="1"/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395288" y="4724400"/>
            <a:ext cx="8280400" cy="1368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00">
                  <a:gamma/>
                  <a:shade val="46275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ЗДОРОВЫЙ ЧЕЛОВЕК – ЭТО … ЧЕЛОВЕК</a:t>
            </a:r>
          </a:p>
        </p:txBody>
      </p:sp>
      <p:pic>
        <p:nvPicPr>
          <p:cNvPr id="33806" name="Picture 14" descr="рис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404813"/>
            <a:ext cx="272097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mapba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250825" y="836613"/>
            <a:ext cx="2952750" cy="7191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Соблюдай</a:t>
            </a:r>
            <a:r>
              <a:rPr lang="ru-RU"/>
              <a:t> 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250825" y="1628775"/>
            <a:ext cx="2952750" cy="7191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Больше</a:t>
            </a:r>
            <a:endParaRPr lang="ru-RU"/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250825" y="2420938"/>
            <a:ext cx="2952750" cy="7191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Нет вредным</a:t>
            </a:r>
            <a:r>
              <a:rPr lang="ru-RU"/>
              <a:t> </a:t>
            </a:r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250825" y="3213100"/>
            <a:ext cx="2952750" cy="7191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Правильно</a:t>
            </a:r>
            <a:r>
              <a:rPr lang="ru-RU"/>
              <a:t> </a:t>
            </a:r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250825" y="4005263"/>
            <a:ext cx="2952750" cy="7191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Закаляйся</a:t>
            </a:r>
            <a:r>
              <a:rPr lang="ru-RU"/>
              <a:t> 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250825" y="4797425"/>
            <a:ext cx="2952750" cy="7191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/>
              <a:t>Сочетай</a:t>
            </a:r>
            <a:r>
              <a:rPr lang="ru-RU"/>
              <a:t> </a:t>
            </a:r>
          </a:p>
        </p:txBody>
      </p:sp>
      <p:pic>
        <p:nvPicPr>
          <p:cNvPr id="50187" name="Picture 11" descr="baby2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333375"/>
            <a:ext cx="129698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5142" name="Rectangle 12"/>
          <p:cNvSpPr>
            <a:spLocks noChangeArrowheads="1"/>
          </p:cNvSpPr>
          <p:nvPr/>
        </p:nvSpPr>
        <p:spPr bwMode="auto">
          <a:xfrm>
            <a:off x="971550" y="188913"/>
            <a:ext cx="4087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accent2"/>
                </a:solidFill>
              </a:rPr>
              <a:t>Формула здоровья</a:t>
            </a:r>
          </a:p>
        </p:txBody>
      </p:sp>
      <p:sp>
        <p:nvSpPr>
          <p:cNvPr id="50189" name="AutoShape 13"/>
          <p:cNvSpPr>
            <a:spLocks noChangeArrowheads="1"/>
          </p:cNvSpPr>
          <p:nvPr/>
        </p:nvSpPr>
        <p:spPr bwMode="auto">
          <a:xfrm>
            <a:off x="6227763" y="1989138"/>
            <a:ext cx="2665412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двигайся!</a:t>
            </a:r>
            <a:r>
              <a:rPr lang="ru-RU"/>
              <a:t> </a:t>
            </a:r>
          </a:p>
        </p:txBody>
      </p:sp>
      <p:sp>
        <p:nvSpPr>
          <p:cNvPr id="50190" name="AutoShape 14"/>
          <p:cNvSpPr>
            <a:spLocks noChangeArrowheads="1"/>
          </p:cNvSpPr>
          <p:nvPr/>
        </p:nvSpPr>
        <p:spPr bwMode="auto">
          <a:xfrm>
            <a:off x="6227763" y="2636838"/>
            <a:ext cx="2665412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труд и отдых!</a:t>
            </a:r>
            <a:r>
              <a:rPr lang="ru-RU" dirty="0"/>
              <a:t> </a:t>
            </a:r>
          </a:p>
        </p:txBody>
      </p:sp>
      <p:sp>
        <p:nvSpPr>
          <p:cNvPr id="50191" name="AutoShape 15"/>
          <p:cNvSpPr>
            <a:spLocks noChangeArrowheads="1"/>
          </p:cNvSpPr>
          <p:nvPr/>
        </p:nvSpPr>
        <p:spPr bwMode="auto">
          <a:xfrm>
            <a:off x="6227763" y="3284538"/>
            <a:ext cx="2665412" cy="576262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питайся!</a:t>
            </a:r>
            <a:r>
              <a:rPr lang="ru-RU"/>
              <a:t> </a:t>
            </a:r>
          </a:p>
        </p:txBody>
      </p:sp>
      <p:sp>
        <p:nvSpPr>
          <p:cNvPr id="50192" name="AutoShape 16"/>
          <p:cNvSpPr>
            <a:spLocks noChangeArrowheads="1"/>
          </p:cNvSpPr>
          <p:nvPr/>
        </p:nvSpPr>
        <p:spPr bwMode="auto">
          <a:xfrm>
            <a:off x="6227763" y="3933825"/>
            <a:ext cx="2665412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чистоту!</a:t>
            </a:r>
            <a:r>
              <a:rPr lang="ru-RU"/>
              <a:t> </a:t>
            </a:r>
          </a:p>
        </p:txBody>
      </p:sp>
      <p:sp>
        <p:nvSpPr>
          <p:cNvPr id="50193" name="AutoShape 17"/>
          <p:cNvSpPr>
            <a:spLocks noChangeArrowheads="1"/>
          </p:cNvSpPr>
          <p:nvPr/>
        </p:nvSpPr>
        <p:spPr bwMode="auto">
          <a:xfrm>
            <a:off x="6227763" y="4581525"/>
            <a:ext cx="2665412" cy="5762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привычкам!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073 -0.04186 " pathEditMode="relative" ptsTypes="AA">
                                      <p:cBhvr>
                                        <p:cTn id="63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8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9098E-6 L -0.32674 0.325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1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0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073 0 " pathEditMode="relative" ptsTypes="AA">
                                      <p:cBhvr>
                                        <p:cTn id="73" dur="2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1189E-6 L -0.32674 -0.440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-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02244E-6 L -0.32674 -0.3041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9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MainPanelBot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532813" cy="40290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187450" y="2349500"/>
            <a:ext cx="55864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chemeClr val="bg1"/>
                </a:solidFill>
                <a:latin typeface="Times New Roman" pitchFamily="18" charset="0"/>
              </a:rPr>
              <a:t>Всю азбуку здоровья </a:t>
            </a:r>
          </a:p>
          <a:p>
            <a:r>
              <a:rPr lang="ru-RU" sz="2800" b="1" i="1">
                <a:solidFill>
                  <a:schemeClr val="bg1"/>
                </a:solidFill>
                <a:latin typeface="Times New Roman" pitchFamily="18" charset="0"/>
              </a:rPr>
              <a:t>                        нужно крепко знать</a:t>
            </a:r>
          </a:p>
          <a:p>
            <a:r>
              <a:rPr lang="ru-RU" sz="2800" b="1" i="1">
                <a:solidFill>
                  <a:schemeClr val="bg1"/>
                </a:solidFill>
                <a:latin typeface="Times New Roman" pitchFamily="18" charset="0"/>
              </a:rPr>
              <a:t>И в жизни эти знания   </a:t>
            </a:r>
          </a:p>
          <a:p>
            <a:r>
              <a:rPr lang="ru-RU" sz="2800" b="1" i="1">
                <a:solidFill>
                  <a:schemeClr val="bg1"/>
                </a:solidFill>
                <a:latin typeface="Times New Roman" pitchFamily="18" charset="0"/>
              </a:rPr>
              <a:t>                       повсюду применять!</a:t>
            </a:r>
          </a:p>
        </p:txBody>
      </p:sp>
      <p:sp>
        <p:nvSpPr>
          <p:cNvPr id="15364" name="Oval 6">
            <a:hlinkClick r:id="" action="ppaction://hlinkshowjump?jump=lastslide"/>
          </p:cNvPr>
          <p:cNvSpPr>
            <a:spLocks noChangeArrowheads="1"/>
          </p:cNvSpPr>
          <p:nvPr/>
        </p:nvSpPr>
        <p:spPr bwMode="auto">
          <a:xfrm>
            <a:off x="8101013" y="6381750"/>
            <a:ext cx="792162" cy="476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Администратор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811609" cy="55806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1772816"/>
            <a:ext cx="30630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Советы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Доктора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88913"/>
            <a:ext cx="8893175" cy="6453187"/>
          </a:xfrm>
        </p:spPr>
      </p:pic>
      <p:sp>
        <p:nvSpPr>
          <p:cNvPr id="4" name="Овал 3">
            <a:hlinkClick r:id="rId3" action="ppaction://hlinkfile"/>
          </p:cNvPr>
          <p:cNvSpPr/>
          <p:nvPr/>
        </p:nvSpPr>
        <p:spPr>
          <a:xfrm>
            <a:off x="8316416" y="6021288"/>
            <a:ext cx="626368" cy="554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1024-768-6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1e5f5d4b1dd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-171400"/>
            <a:ext cx="3188130" cy="28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2843808" y="3811012"/>
            <a:ext cx="586544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Я открою семь секретов,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 Как здоровье сохранить.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Выполняя все секреты,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  <a:t> Без болезней будем жить.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3" descr="доктор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47407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60648"/>
            <a:ext cx="5166320" cy="373072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>
                <a:gamma/>
                <a:tint val="31765"/>
                <a:invGamma/>
              </a:schemeClr>
            </a:gs>
            <a:gs pos="100000">
              <a:schemeClr val="accent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990600"/>
            <a:ext cx="7793038" cy="609600"/>
          </a:xfrm>
        </p:spPr>
        <p:txBody>
          <a:bodyPr/>
          <a:lstStyle/>
          <a:p>
            <a:r>
              <a:rPr lang="ru-RU" sz="4000" b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Вредные поступки – </a:t>
            </a:r>
            <a:br>
              <a:rPr lang="ru-RU" sz="4000" b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4000" b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добрые поступки!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814762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/>
              <a:t>	</a:t>
            </a:r>
          </a:p>
        </p:txBody>
      </p:sp>
      <p:pic>
        <p:nvPicPr>
          <p:cNvPr id="84997" name="Picture 5" descr="img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828800"/>
            <a:ext cx="2089150" cy="1674813"/>
          </a:xfrm>
          <a:prstGeom prst="rect">
            <a:avLst/>
          </a:prstGeom>
          <a:noFill/>
        </p:spPr>
      </p:pic>
      <p:pic>
        <p:nvPicPr>
          <p:cNvPr id="84998" name="Picture 6" descr="im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724400"/>
            <a:ext cx="2714625" cy="1462088"/>
          </a:xfrm>
          <a:prstGeom prst="rect">
            <a:avLst/>
          </a:prstGeom>
          <a:noFill/>
        </p:spPr>
      </p:pic>
      <p:pic>
        <p:nvPicPr>
          <p:cNvPr id="84999" name="Picture 7" descr="Рисунок1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669088"/>
            <a:ext cx="9144000" cy="188912"/>
          </a:xfrm>
          <a:prstGeom prst="rect">
            <a:avLst/>
          </a:prstGeom>
          <a:noFill/>
        </p:spPr>
      </p:pic>
      <p:pic>
        <p:nvPicPr>
          <p:cNvPr id="85000" name="Picture 8" descr="Рисунок1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</p:spPr>
      </p:pic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152400" y="1949450"/>
            <a:ext cx="57150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Откуда берутся лентяи?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Может лентяи с Луны прилетают?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Откуда берутся грязнули?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  Может грязнуль с Сатурна   </a:t>
            </a:r>
          </a:p>
          <a:p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                                         столкнули?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Время листает календари,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               Пишет новые словари.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Слов там таких не найдешь: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               “Трусость” и “ложь”.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Исчезнут слова как дым:</a:t>
            </a:r>
            <a:br>
              <a:rPr lang="ru-RU" sz="24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                    “Ябеда” и “подхалим”. </a:t>
            </a:r>
          </a:p>
        </p:txBody>
      </p:sp>
      <p:pic>
        <p:nvPicPr>
          <p:cNvPr id="85002" name="Picture 10" descr="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3048000"/>
            <a:ext cx="13176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7596336" y="5894156"/>
          <a:ext cx="1409452" cy="52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7" name="Объект упаковщика для оболочки" showAsIcon="1" r:id="rId8" imgW="1841760" imgH="685800" progId="Package">
                  <p:embed/>
                </p:oleObj>
              </mc:Choice>
              <mc:Fallback>
                <p:oleObj name="Объект упаковщика для оболочки" showAsIcon="1" r:id="rId8" imgW="184176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5894156"/>
                        <a:ext cx="1409452" cy="524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66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103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385175" cy="1431925"/>
          </a:xfrm>
        </p:spPr>
        <p:txBody>
          <a:bodyPr/>
          <a:lstStyle/>
          <a:p>
            <a:r>
              <a:rPr lang="ru-RU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Секреты закаливания:</a:t>
            </a:r>
          </a:p>
        </p:txBody>
      </p:sp>
      <p:sp>
        <p:nvSpPr>
          <p:cNvPr id="93187" name="Rectangle 3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93190" name="Picture 6" descr="Рисунок1"/>
          <p:cNvPicPr>
            <a:picLocks noChangeAspect="1" noChangeArrowheads="1"/>
          </p:cNvPicPr>
          <p:nvPr/>
        </p:nvPicPr>
        <p:blipFill>
          <a:blip r:embed="rId3" cstate="print"/>
          <a:srcRect l="36250" t="15181" r="35332" b="49010"/>
          <a:stretch>
            <a:fillRect/>
          </a:stretch>
        </p:blipFill>
        <p:spPr bwMode="auto">
          <a:xfrm>
            <a:off x="6019800" y="3581400"/>
            <a:ext cx="2971800" cy="3048000"/>
          </a:xfrm>
          <a:prstGeom prst="rect">
            <a:avLst/>
          </a:prstGeom>
          <a:noFill/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838200" y="1981200"/>
            <a:ext cx="5791200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Утром - бег и душ бодрящий, Как для взрослых, настоящий!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На ночь окна открывать, Свежим воздухом дышать!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Ноги мыть водой холодной, 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И тогда микроб голодный</a:t>
            </a:r>
          </a:p>
          <a:p>
            <a:r>
              <a:rPr lang="ru-RU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Вас во век не одолеет!</a:t>
            </a:r>
          </a:p>
          <a:p>
            <a:endParaRPr lang="ru-RU" sz="3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>
                <a:solidFill>
                  <a:srgbClr val="FFFFFF"/>
                </a:solidFill>
                <a:latin typeface="Arial" pitchFamily="34" charset="0"/>
              </a:rPr>
              <a:t> 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spect="1" noChangeArrowheads="1"/>
          </p:cNvSpPr>
          <p:nvPr isPhoto="1"/>
        </p:nvSpPr>
        <p:spPr bwMode="auto">
          <a:xfrm>
            <a:off x="539750" y="2233613"/>
            <a:ext cx="5472113" cy="416877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5919788" y="24399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7111" name="Picture 7" descr="MainPanelBott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0" y="908050"/>
            <a:ext cx="5543550" cy="26177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1908175" y="188913"/>
            <a:ext cx="554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chemeClr val="bg1"/>
                </a:solidFill>
                <a:latin typeface="Times New Roman" pitchFamily="18" charset="0"/>
              </a:rPr>
              <a:t>Соблюдай чистоту</a:t>
            </a:r>
            <a:r>
              <a:rPr lang="ru-RU" sz="4000" b="1" i="1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3995738" y="1844675"/>
            <a:ext cx="4368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«От простой воды и мыла</a:t>
            </a:r>
          </a:p>
          <a:p>
            <a:pPr algn="ctr"/>
            <a:r>
              <a:rPr lang="ru-RU" sz="2400" b="1" i="1">
                <a:solidFill>
                  <a:schemeClr val="bg1"/>
                </a:solidFill>
                <a:latin typeface="Times New Roman" pitchFamily="18" charset="0"/>
              </a:rPr>
              <a:t>У микробов тают силы»</a:t>
            </a:r>
          </a:p>
        </p:txBody>
      </p:sp>
    </p:spTree>
  </p:cSld>
  <p:clrMapOvr>
    <a:masterClrMapping/>
  </p:clrMapOvr>
  <p:transition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5" y="285728"/>
            <a:ext cx="8786874" cy="1323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же нужно делать, </a:t>
            </a:r>
          </a:p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чтобы победить микробов?</a:t>
            </a:r>
          </a:p>
        </p:txBody>
      </p:sp>
      <p:sp>
        <p:nvSpPr>
          <p:cNvPr id="5" name="Овал 4"/>
          <p:cNvSpPr>
            <a:spLocks noChangeArrowheads="1"/>
          </p:cNvSpPr>
          <p:nvPr/>
        </p:nvSpPr>
        <p:spPr bwMode="auto">
          <a:xfrm>
            <a:off x="2357438" y="2857500"/>
            <a:ext cx="4214812" cy="3786188"/>
          </a:xfrm>
          <a:prstGeom prst="ellipse">
            <a:avLst/>
          </a:prstGeom>
          <a:solidFill>
            <a:schemeClr val="accent1">
              <a:alpha val="8000"/>
            </a:schemeClr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357554" y="1857364"/>
            <a:ext cx="2071702" cy="192882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Соблюдать чистоту (гигиену) тела</a:t>
            </a:r>
          </a:p>
        </p:txBody>
      </p:sp>
      <p:sp>
        <p:nvSpPr>
          <p:cNvPr id="8" name="Овал 7"/>
          <p:cNvSpPr/>
          <p:nvPr/>
        </p:nvSpPr>
        <p:spPr>
          <a:xfrm>
            <a:off x="1500166" y="4357694"/>
            <a:ext cx="2071702" cy="192882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/>
              <a:t>Соблюдать чистоту одежды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429256" y="4286256"/>
            <a:ext cx="2071702" cy="192882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Соблюдать чистоту дома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49238"/>
            <a:ext cx="8015287" cy="674687"/>
          </a:xfrm>
        </p:spPr>
        <p:txBody>
          <a:bodyPr/>
          <a:lstStyle/>
          <a:p>
            <a:r>
              <a:rPr lang="ru-RU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«Чистота – залог здоровья!»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Каждый раз перед едой,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Нужно фрукты мыть водой !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Чтобы быть здоровым,  сильным,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Мой лицо и руки с мылом.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Будь аккуратен, забудь лень !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3600" b="1">
                <a:solidFill>
                  <a:schemeClr val="bg1"/>
                </a:solidFill>
                <a:latin typeface="Times New Roman" pitchFamily="18" charset="0"/>
              </a:rPr>
              <a:t>Чисти зубы каждый день !</a:t>
            </a:r>
            <a:r>
              <a:rPr lang="ru-RU" sz="3600">
                <a:latin typeface="Times New Roman" pitchFamily="18" charset="0"/>
              </a:rPr>
              <a:t> </a:t>
            </a:r>
            <a:br>
              <a:rPr lang="ru-RU" sz="3600">
                <a:latin typeface="Times New Roman" pitchFamily="18" charset="0"/>
              </a:rPr>
            </a:br>
            <a:r>
              <a:rPr lang="ru-RU" sz="360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ru-RU" sz="3600">
              <a:latin typeface="Times New Roman" pitchFamily="18" charset="0"/>
            </a:endParaRPr>
          </a:p>
        </p:txBody>
      </p:sp>
      <p:pic>
        <p:nvPicPr>
          <p:cNvPr id="88068" name="Picture 4" descr="HH01303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191000"/>
            <a:ext cx="2339975" cy="23272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924800" cy="868363"/>
          </a:xfrm>
        </p:spPr>
        <p:txBody>
          <a:bodyPr/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«Движение - жизнь»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362200"/>
            <a:ext cx="5486400" cy="37242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/>
              <a:t>	 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Молодым я говорю,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    Со здоровьем дружен спорт!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endParaRPr lang="ru-RU" sz="2000" b="1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Стадион, бассейн и корт,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   Зал, каток – везде всем рады.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endParaRPr lang="ru-RU" sz="2000" b="1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За старание в награду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         Станут мышцы ваши тверды,</a:t>
            </a:r>
            <a:br>
              <a:rPr lang="ru-RU" sz="2000" b="1">
                <a:solidFill>
                  <a:srgbClr val="000000"/>
                </a:solidFill>
                <a:latin typeface="Times New Roman" pitchFamily="18" charset="0"/>
              </a:rPr>
            </a:br>
            <a:endParaRPr lang="ru-RU" sz="2000" b="1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>
                <a:solidFill>
                  <a:srgbClr val="000000"/>
                </a:solidFill>
                <a:latin typeface="Times New Roman" pitchFamily="18" charset="0"/>
              </a:rPr>
              <a:t>       Будут кубки и рекорды.</a:t>
            </a:r>
          </a:p>
        </p:txBody>
      </p:sp>
      <p:pic>
        <p:nvPicPr>
          <p:cNvPr id="90117" name="Picture 5" descr="а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467600" y="2362200"/>
            <a:ext cx="1524000" cy="1425575"/>
          </a:xfrm>
          <a:noFill/>
          <a:ln/>
        </p:spPr>
      </p:pic>
      <p:pic>
        <p:nvPicPr>
          <p:cNvPr id="90118" name="Picture 6" descr="PE01267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410200"/>
            <a:ext cx="1568450" cy="12668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0121" name="Picture 9" descr="PE01335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886200"/>
            <a:ext cx="1684338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0122" name="Picture 10" descr="PE01313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2362200"/>
            <a:ext cx="1698625" cy="1828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0123" name="Picture 11" descr="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105400"/>
            <a:ext cx="19240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6" name="Picture 14" descr="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-228600"/>
            <a:ext cx="1447800" cy="1871663"/>
          </a:xfrm>
          <a:prstGeom prst="rect">
            <a:avLst/>
          </a:prstGeom>
          <a:noFill/>
        </p:spPr>
      </p:pic>
      <p:pic>
        <p:nvPicPr>
          <p:cNvPr id="10" name="Детские песни - Песня про зарядку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5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0114" grpId="0"/>
      <p:bldP spid="90115" grpId="0" build="p"/>
    </p:bld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алитра">
  <a:themeElements>
    <a:clrScheme name="Палитра 7">
      <a:dk1>
        <a:srgbClr val="969696"/>
      </a:dk1>
      <a:lt1>
        <a:srgbClr val="FFFFFF"/>
      </a:lt1>
      <a:dk2>
        <a:srgbClr val="5F5F5F"/>
      </a:dk2>
      <a:lt2>
        <a:srgbClr val="DDDDDD"/>
      </a:lt2>
      <a:accent1>
        <a:srgbClr val="00E4A8"/>
      </a:accent1>
      <a:accent2>
        <a:srgbClr val="3333CC"/>
      </a:accent2>
      <a:accent3>
        <a:srgbClr val="B6B6B6"/>
      </a:accent3>
      <a:accent4>
        <a:srgbClr val="DADADA"/>
      </a:accent4>
      <a:accent5>
        <a:srgbClr val="AAEFD1"/>
      </a:accent5>
      <a:accent6>
        <a:srgbClr val="2D2DB9"/>
      </a:accent6>
      <a:hlink>
        <a:srgbClr val="FF5050"/>
      </a:hlink>
      <a:folHlink>
        <a:srgbClr val="FFCF01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7">
        <a:dk1>
          <a:srgbClr val="969696"/>
        </a:dk1>
        <a:lt1>
          <a:srgbClr val="FFFFFF"/>
        </a:lt1>
        <a:dk2>
          <a:srgbClr val="5F5F5F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B6B6B6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8">
        <a:dk1>
          <a:srgbClr val="006699"/>
        </a:dk1>
        <a:lt1>
          <a:srgbClr val="FFFFFF"/>
        </a:lt1>
        <a:dk2>
          <a:srgbClr val="B2B2B2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D5D5D5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9">
        <a:dk1>
          <a:srgbClr val="000000"/>
        </a:dk1>
        <a:lt1>
          <a:srgbClr val="FFFF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10">
        <a:dk1>
          <a:srgbClr val="336600"/>
        </a:dk1>
        <a:lt1>
          <a:srgbClr val="FFFFFF"/>
        </a:lt1>
        <a:dk2>
          <a:srgbClr val="B0BDDA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D4DBE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11">
        <a:dk1>
          <a:srgbClr val="336600"/>
        </a:dk1>
        <a:lt1>
          <a:srgbClr val="FFFFFF"/>
        </a:lt1>
        <a:dk2>
          <a:srgbClr val="D9B1CC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E9D5E2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12">
        <a:dk1>
          <a:srgbClr val="336600"/>
        </a:dk1>
        <a:lt1>
          <a:srgbClr val="FFFFFF"/>
        </a:lt1>
        <a:dk2>
          <a:srgbClr val="B5F5D7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D7F9E8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13">
        <a:dk1>
          <a:srgbClr val="336600"/>
        </a:dk1>
        <a:lt1>
          <a:srgbClr val="FFFFFF"/>
        </a:lt1>
        <a:dk2>
          <a:srgbClr val="EFD0BB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F6E4D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14">
        <a:dk1>
          <a:srgbClr val="336600"/>
        </a:dk1>
        <a:lt1>
          <a:srgbClr val="FFFFFF"/>
        </a:lt1>
        <a:dk2>
          <a:srgbClr val="8DE127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C5EEAC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15">
        <a:dk1>
          <a:srgbClr val="336600"/>
        </a:dk1>
        <a:lt1>
          <a:srgbClr val="FFFFFF"/>
        </a:lt1>
        <a:dk2>
          <a:srgbClr val="D4F4AE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E6F8D3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рава">
  <a:themeElements>
    <a:clrScheme name="Трава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Квадрант">
  <a:themeElements>
    <a:clrScheme name="Квадрант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Квадрант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вадрант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вадрант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вадрант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Контрастный">
  <a:themeElements>
    <a:clrScheme name="Контрастный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Контрастный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онтрастный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алитра 8">
    <a:dk1>
      <a:srgbClr val="006699"/>
    </a:dk1>
    <a:lt1>
      <a:srgbClr val="FFFFFF"/>
    </a:lt1>
    <a:dk2>
      <a:srgbClr val="B2B2B2"/>
    </a:dk2>
    <a:lt2>
      <a:srgbClr val="FFFFFF"/>
    </a:lt2>
    <a:accent1>
      <a:srgbClr val="0099CC"/>
    </a:accent1>
    <a:accent2>
      <a:srgbClr val="0386AF"/>
    </a:accent2>
    <a:accent3>
      <a:srgbClr val="D5D5D5"/>
    </a:accent3>
    <a:accent4>
      <a:srgbClr val="DADADA"/>
    </a:accent4>
    <a:accent5>
      <a:srgbClr val="AACAE2"/>
    </a:accent5>
    <a:accent6>
      <a:srgbClr val="02799E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Трава 1">
    <a:dk1>
      <a:srgbClr val="FF9900"/>
    </a:dk1>
    <a:lt1>
      <a:srgbClr val="FFFFFF"/>
    </a:lt1>
    <a:dk2>
      <a:srgbClr val="FFCC66"/>
    </a:dk2>
    <a:lt2>
      <a:srgbClr val="CC6600"/>
    </a:lt2>
    <a:accent1>
      <a:srgbClr val="F05000"/>
    </a:accent1>
    <a:accent2>
      <a:srgbClr val="B28300"/>
    </a:accent2>
    <a:accent3>
      <a:srgbClr val="FFE2B8"/>
    </a:accent3>
    <a:accent4>
      <a:srgbClr val="DADADA"/>
    </a:accent4>
    <a:accent5>
      <a:srgbClr val="F6B3AA"/>
    </a:accent5>
    <a:accent6>
      <a:srgbClr val="A17600"/>
    </a:accent6>
    <a:hlink>
      <a:srgbClr val="99CC00"/>
    </a:hlink>
    <a:folHlink>
      <a:srgbClr val="008000"/>
    </a:folHlink>
  </a:clrScheme>
</a:themeOverride>
</file>

<file path=ppt/theme/themeOverride3.xml><?xml version="1.0" encoding="utf-8"?>
<a:themeOverride xmlns:a="http://schemas.openxmlformats.org/drawingml/2006/main">
  <a:clrScheme name="Квадрант 5">
    <a:dk1>
      <a:srgbClr val="666699"/>
    </a:dk1>
    <a:lt1>
      <a:srgbClr val="FFFFFF"/>
    </a:lt1>
    <a:dk2>
      <a:srgbClr val="000033"/>
    </a:dk2>
    <a:lt2>
      <a:srgbClr val="FFFFFF"/>
    </a:lt2>
    <a:accent1>
      <a:srgbClr val="9966FF"/>
    </a:accent1>
    <a:accent2>
      <a:srgbClr val="CCCCFF"/>
    </a:accent2>
    <a:accent3>
      <a:srgbClr val="AAAAAD"/>
    </a:accent3>
    <a:accent4>
      <a:srgbClr val="DADADA"/>
    </a:accent4>
    <a:accent5>
      <a:srgbClr val="CAB8FF"/>
    </a:accent5>
    <a:accent6>
      <a:srgbClr val="B9B9E7"/>
    </a:accent6>
    <a:hlink>
      <a:srgbClr val="CCCC00"/>
    </a:hlink>
    <a:folHlink>
      <a:srgbClr val="CC9900"/>
    </a:folHlink>
  </a:clrScheme>
</a:themeOverride>
</file>

<file path=ppt/theme/themeOverride4.xml><?xml version="1.0" encoding="utf-8"?>
<a:themeOverride xmlns:a="http://schemas.openxmlformats.org/drawingml/2006/main">
  <a:clrScheme name="Сеть 2">
    <a:dk1>
      <a:srgbClr val="3C0000"/>
    </a:dk1>
    <a:lt1>
      <a:srgbClr val="FFFFFF"/>
    </a:lt1>
    <a:dk2>
      <a:srgbClr val="4D0B0B"/>
    </a:dk2>
    <a:lt2>
      <a:srgbClr val="FFFFFF"/>
    </a:lt2>
    <a:accent1>
      <a:srgbClr val="666633"/>
    </a:accent1>
    <a:accent2>
      <a:srgbClr val="CC3300"/>
    </a:accent2>
    <a:accent3>
      <a:srgbClr val="B2AAAA"/>
    </a:accent3>
    <a:accent4>
      <a:srgbClr val="DADADA"/>
    </a:accent4>
    <a:accent5>
      <a:srgbClr val="B8B8AD"/>
    </a:accent5>
    <a:accent6>
      <a:srgbClr val="B92D00"/>
    </a:accent6>
    <a:hlink>
      <a:srgbClr val="CC9900"/>
    </a:hlink>
    <a:folHlink>
      <a:srgbClr val="CCCC33"/>
    </a:folHlink>
  </a:clrScheme>
</a:themeOverride>
</file>

<file path=ppt/theme/themeOverride5.xml><?xml version="1.0" encoding="utf-8"?>
<a:themeOverride xmlns:a="http://schemas.openxmlformats.org/drawingml/2006/main">
  <a:clrScheme name="План 7">
    <a:dk1>
      <a:srgbClr val="000000"/>
    </a:dk1>
    <a:lt1>
      <a:srgbClr val="CCFF99"/>
    </a:lt1>
    <a:dk2>
      <a:srgbClr val="CC99FF"/>
    </a:dk2>
    <a:lt2>
      <a:srgbClr val="1B3600"/>
    </a:lt2>
    <a:accent1>
      <a:srgbClr val="009900"/>
    </a:accent1>
    <a:accent2>
      <a:srgbClr val="B7CA02"/>
    </a:accent2>
    <a:accent3>
      <a:srgbClr val="E2FFCA"/>
    </a:accent3>
    <a:accent4>
      <a:srgbClr val="000000"/>
    </a:accent4>
    <a:accent5>
      <a:srgbClr val="AACAAA"/>
    </a:accent5>
    <a:accent6>
      <a:srgbClr val="A6B702"/>
    </a:accent6>
    <a:hlink>
      <a:srgbClr val="FFCC0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763</TotalTime>
  <Words>523</Words>
  <Application>Microsoft Office PowerPoint</Application>
  <PresentationFormat>Экран (4:3)</PresentationFormat>
  <Paragraphs>162</Paragraphs>
  <Slides>23</Slides>
  <Notes>1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8" baseType="lpstr">
      <vt:lpstr>Arial</vt:lpstr>
      <vt:lpstr>Arial Black</vt:lpstr>
      <vt:lpstr>Calibri</vt:lpstr>
      <vt:lpstr>Impact</vt:lpstr>
      <vt:lpstr>Tahoma</vt:lpstr>
      <vt:lpstr>Times New Roman</vt:lpstr>
      <vt:lpstr>Wingdings</vt:lpstr>
      <vt:lpstr>Облака</vt:lpstr>
      <vt:lpstr>Палитра</vt:lpstr>
      <vt:lpstr>Трава</vt:lpstr>
      <vt:lpstr>Квадрант</vt:lpstr>
      <vt:lpstr>Сеть</vt:lpstr>
      <vt:lpstr>План</vt:lpstr>
      <vt:lpstr>Контрастный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Вредные поступки –                         добрые поступки!</vt:lpstr>
      <vt:lpstr>Секреты закаливания:</vt:lpstr>
      <vt:lpstr>Презентация PowerPoint</vt:lpstr>
      <vt:lpstr>Презентация PowerPoint</vt:lpstr>
      <vt:lpstr>«Чистота – залог здоровья!»</vt:lpstr>
      <vt:lpstr>«Движение - жизнь»</vt:lpstr>
      <vt:lpstr>«Кто спортом занимается,                          тот силы набирается»</vt:lpstr>
      <vt:lpstr>Презентация PowerPoint</vt:lpstr>
      <vt:lpstr>«Умеренный в еде - всегда здоров!»</vt:lpstr>
      <vt:lpstr>Полезные и вредные продукты:</vt:lpstr>
      <vt:lpstr>Презентация PowerPoint</vt:lpstr>
      <vt:lpstr>Презентация PowerPoint</vt:lpstr>
      <vt:lpstr>«Соблюдай режим труда и быта, и будет здоровье крепче гранита»</vt:lpstr>
      <vt:lpstr>Презентация PowerPoint</vt:lpstr>
      <vt:lpstr>«Кто табачное зелье любит,                        тот сам себя и губит!»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Benq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здоровье берегу, сам себе я помогу».</dc:title>
  <dc:creator>5psy.ru - первый психологический портал</dc:creator>
  <cp:lastModifiedBy>Галина</cp:lastModifiedBy>
  <cp:revision>52</cp:revision>
  <dcterms:created xsi:type="dcterms:W3CDTF">2010-10-13T17:51:54Z</dcterms:created>
  <dcterms:modified xsi:type="dcterms:W3CDTF">2023-11-06T15:26:39Z</dcterms:modified>
</cp:coreProperties>
</file>