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0" r:id="rId2"/>
    <p:sldId id="269" r:id="rId3"/>
    <p:sldId id="290" r:id="rId4"/>
    <p:sldId id="280" r:id="rId5"/>
    <p:sldId id="285" r:id="rId6"/>
    <p:sldId id="282" r:id="rId7"/>
    <p:sldId id="292" r:id="rId8"/>
    <p:sldId id="281" r:id="rId9"/>
    <p:sldId id="279" r:id="rId10"/>
    <p:sldId id="284" r:id="rId11"/>
    <p:sldId id="288" r:id="rId12"/>
    <p:sldId id="283" r:id="rId13"/>
    <p:sldId id="287" r:id="rId14"/>
    <p:sldId id="261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6CF6EE7F-C79D-4DF4-880F-E58E3F82B800}">
          <p14:sldIdLst>
            <p14:sldId id="260"/>
            <p14:sldId id="269"/>
            <p14:sldId id="290"/>
            <p14:sldId id="280"/>
            <p14:sldId id="285"/>
            <p14:sldId id="282"/>
            <p14:sldId id="292"/>
            <p14:sldId id="281"/>
            <p14:sldId id="279"/>
            <p14:sldId id="284"/>
            <p14:sldId id="288"/>
            <p14:sldId id="283"/>
            <p14:sldId id="287"/>
            <p14:sldId id="26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5F54"/>
    <a:srgbClr val="373C59"/>
    <a:srgbClr val="3136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300" y="56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AAED0-2E01-4675-9B4F-776BC058FBD5}" type="datetimeFigureOut">
              <a:rPr lang="ru-RU" smtClean="0"/>
              <a:pPr/>
              <a:t>07.11.2023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89DD7-E6EF-428F-8520-E465EACEF1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1629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AAED0-2E01-4675-9B4F-776BC058FBD5}" type="datetimeFigureOut">
              <a:rPr lang="ru-RU" smtClean="0"/>
              <a:pPr/>
              <a:t>07.11.2023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89DD7-E6EF-428F-8520-E465EACEF1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0722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AAED0-2E01-4675-9B4F-776BC058FBD5}" type="datetimeFigureOut">
              <a:rPr lang="ru-RU" smtClean="0"/>
              <a:pPr/>
              <a:t>07.11.2023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89DD7-E6EF-428F-8520-E465EACEF1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4717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AAED0-2E01-4675-9B4F-776BC058FBD5}" type="datetimeFigureOut">
              <a:rPr lang="ru-RU" smtClean="0"/>
              <a:pPr/>
              <a:t>07.11.2023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89DD7-E6EF-428F-8520-E465EACEF1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229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AAED0-2E01-4675-9B4F-776BC058FBD5}" type="datetimeFigureOut">
              <a:rPr lang="ru-RU" smtClean="0"/>
              <a:pPr/>
              <a:t>07.11.2023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89DD7-E6EF-428F-8520-E465EACEF1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5490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AAED0-2E01-4675-9B4F-776BC058FBD5}" type="datetimeFigureOut">
              <a:rPr lang="ru-RU" smtClean="0"/>
              <a:pPr/>
              <a:t>07.11.2023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89DD7-E6EF-428F-8520-E465EACEF1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6449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AAED0-2E01-4675-9B4F-776BC058FBD5}" type="datetimeFigureOut">
              <a:rPr lang="ru-RU" smtClean="0"/>
              <a:pPr/>
              <a:t>07.11.2023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89DD7-E6EF-428F-8520-E465EACEF1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5035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AAED0-2E01-4675-9B4F-776BC058FBD5}" type="datetimeFigureOut">
              <a:rPr lang="ru-RU" smtClean="0"/>
              <a:pPr/>
              <a:t>07.11.2023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89DD7-E6EF-428F-8520-E465EACEF1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8932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AAED0-2E01-4675-9B4F-776BC058FBD5}" type="datetimeFigureOut">
              <a:rPr lang="ru-RU" smtClean="0"/>
              <a:pPr/>
              <a:t>07.11.2023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89DD7-E6EF-428F-8520-E465EACEF1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933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AAED0-2E01-4675-9B4F-776BC058FBD5}" type="datetimeFigureOut">
              <a:rPr lang="ru-RU" smtClean="0"/>
              <a:pPr/>
              <a:t>07.11.2023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89DD7-E6EF-428F-8520-E465EACEF1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3534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AAED0-2E01-4675-9B4F-776BC058FBD5}" type="datetimeFigureOut">
              <a:rPr lang="ru-RU" smtClean="0"/>
              <a:pPr/>
              <a:t>07.11.2023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89DD7-E6EF-428F-8520-E465EACEF1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7170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8AAED0-2E01-4675-9B4F-776BC058FBD5}" type="datetimeFigureOut">
              <a:rPr lang="ru-RU" smtClean="0"/>
              <a:pPr/>
              <a:t>07.11.2023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F89DD7-E6EF-428F-8520-E465EACEF1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6020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50982" y="1"/>
            <a:ext cx="750284" cy="6857999"/>
          </a:xfrm>
          <a:prstGeom prst="rect">
            <a:avLst/>
          </a:prstGeom>
          <a:solidFill>
            <a:srgbClr val="3A3E5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27432" tIns="27432" rIns="27432" bIns="27432" numCol="1" anchor="t" anchorCtr="0" compatLnSpc="1">
            <a:prstTxWarp prst="textNoShape">
              <a:avLst/>
            </a:prstTxWarp>
          </a:bodyPr>
          <a:lstStyle/>
          <a:p>
            <a:endParaRPr lang="ru-RU" sz="135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319512" y="4540039"/>
            <a:ext cx="2138363" cy="335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27432" tIns="27432" rIns="27432" bIns="27432" numCol="1" anchor="t" anchorCtr="0" compatLnSpc="1">
            <a:prstTxWarp prst="textNoShape">
              <a:avLst/>
            </a:prstTxWarp>
            <a:flatTx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350" b="1" i="1" dirty="0">
                <a:solidFill>
                  <a:srgbClr val="E55F54"/>
                </a:solidFill>
                <a:latin typeface="Circe" panose="020B0502020203020203" pitchFamily="34" charset="-52"/>
              </a:rPr>
              <a:t> </a:t>
            </a:r>
            <a:endParaRPr lang="ru-RU" altLang="ru-RU" sz="1350" dirty="0">
              <a:latin typeface="Arial" panose="020B0604020202020204" pitchFamily="34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043962" y="2099346"/>
            <a:ext cx="9325232" cy="32715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27432" tIns="27432" rIns="27432" bIns="27432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ru-RU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СИСТЕМА РАБОТЫ С МОЛОДЫМИ СПЕЦИАЛИСТАМИ                                                                                                           В РАМКАХ ИХ ПРОФЕССИОНАЛЬНОГО                                     СТАНОВЛЕНИЯ И АДАПТАЦИИ</a:t>
            </a: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Перцевая Л.В.        МБОУ «ЦО №26»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512" y="6282215"/>
            <a:ext cx="254794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118418" y="0"/>
            <a:ext cx="197190" cy="6857999"/>
          </a:xfrm>
          <a:prstGeom prst="rect">
            <a:avLst/>
          </a:prstGeom>
          <a:solidFill>
            <a:srgbClr val="3A3E5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27432" tIns="27432" rIns="27432" bIns="27432" numCol="1" anchor="t" anchorCtr="0" compatLnSpc="1">
            <a:prstTxWarp prst="textNoShape">
              <a:avLst/>
            </a:prstTxWarp>
          </a:bodyPr>
          <a:lstStyle/>
          <a:p>
            <a:endParaRPr lang="ru-RU" sz="1350"/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0" y="0"/>
            <a:ext cx="91381" cy="6857999"/>
          </a:xfrm>
          <a:prstGeom prst="rect">
            <a:avLst/>
          </a:prstGeom>
          <a:solidFill>
            <a:srgbClr val="3A3E5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27432" tIns="27432" rIns="27432" bIns="27432" numCol="1" anchor="t" anchorCtr="0" compatLnSpc="1">
            <a:prstTxWarp prst="textNoShape">
              <a:avLst/>
            </a:prstTxWarp>
          </a:bodyPr>
          <a:lstStyle/>
          <a:p>
            <a:endParaRPr lang="ru-RU" sz="1350"/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5446909" y="6376869"/>
            <a:ext cx="2057400" cy="182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27432" tIns="27432" rIns="27432" bIns="27432" numCol="1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050" b="1" dirty="0">
                <a:solidFill>
                  <a:srgbClr val="003380"/>
                </a:solidFill>
                <a:latin typeface="Circe" panose="020B0502020203020203" pitchFamily="34" charset="-52"/>
              </a:rPr>
              <a:t>МКУ </a:t>
            </a:r>
            <a:r>
              <a:rPr lang="en-US" altLang="ru-RU" sz="1050" b="1" dirty="0">
                <a:solidFill>
                  <a:srgbClr val="003380"/>
                </a:solidFill>
                <a:latin typeface="Circe" panose="020B0502020203020203" pitchFamily="34" charset="-52"/>
              </a:rPr>
              <a:t>«</a:t>
            </a:r>
            <a:r>
              <a:rPr lang="ru-RU" altLang="ru-RU" sz="1050" b="1" dirty="0">
                <a:solidFill>
                  <a:srgbClr val="003380"/>
                </a:solidFill>
                <a:latin typeface="Circe" panose="020B0502020203020203" pitchFamily="34" charset="-52"/>
              </a:rPr>
              <a:t>ЦНППМ г. Тулы</a:t>
            </a:r>
            <a:r>
              <a:rPr lang="en-US" altLang="ru-RU" sz="1050" b="1" dirty="0">
                <a:solidFill>
                  <a:srgbClr val="003380"/>
                </a:solidFill>
                <a:latin typeface="Circe" panose="020B0502020203020203" pitchFamily="34" charset="-52"/>
              </a:rPr>
              <a:t>»</a:t>
            </a:r>
            <a:endParaRPr lang="ru-RU" altLang="ru-RU" sz="1350" dirty="0">
              <a:latin typeface="Arial" panose="020B06040202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518" t="13182" b="59127"/>
          <a:stretch/>
        </p:blipFill>
        <p:spPr>
          <a:xfrm>
            <a:off x="2704586" y="171875"/>
            <a:ext cx="1560432" cy="60669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10953" r="46749" b="17252"/>
          <a:stretch/>
        </p:blipFill>
        <p:spPr>
          <a:xfrm>
            <a:off x="1325476" y="132789"/>
            <a:ext cx="1436972" cy="1291567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3760196" y="1370716"/>
            <a:ext cx="1389546" cy="107279"/>
          </a:xfrm>
          <a:prstGeom prst="rect">
            <a:avLst/>
          </a:prstGeom>
          <a:solidFill>
            <a:srgbClr val="E55F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  <p:sp>
        <p:nvSpPr>
          <p:cNvPr id="20" name="Прямоугольник 19"/>
          <p:cNvSpPr/>
          <p:nvPr/>
        </p:nvSpPr>
        <p:spPr>
          <a:xfrm>
            <a:off x="7607897" y="1882109"/>
            <a:ext cx="1389546" cy="107279"/>
          </a:xfrm>
          <a:prstGeom prst="rect">
            <a:avLst/>
          </a:prstGeom>
          <a:solidFill>
            <a:srgbClr val="E55F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710" y="5970820"/>
            <a:ext cx="504825" cy="12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6223593" y="5866045"/>
            <a:ext cx="758825" cy="104775"/>
          </a:xfrm>
          <a:prstGeom prst="parallelogram">
            <a:avLst>
              <a:gd name="adj" fmla="val 0"/>
            </a:avLst>
          </a:prstGeom>
          <a:solidFill>
            <a:srgbClr val="E55F54"/>
          </a:solidFill>
          <a:ln w="25400" algn="ctr">
            <a:solidFill>
              <a:srgbClr val="E55F5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93040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1185684-E8ED-4F6B-B3AF-9508FD8EA3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985" y="319489"/>
            <a:ext cx="8292029" cy="6219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0315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01D8C6-3EEE-4BE0-8D18-ED81E729F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8614" y="365125"/>
            <a:ext cx="10274146" cy="605929"/>
          </a:xfrm>
        </p:spPr>
        <p:txBody>
          <a:bodyPr>
            <a:normAutofit fontScale="90000"/>
          </a:bodyPr>
          <a:lstStyle/>
          <a:p>
            <a:r>
              <a:rPr lang="ru-RU" sz="53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53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ортфолио молодого специалиста:</a:t>
            </a:r>
            <a:br>
              <a:rPr lang="ru-RU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68E4272-100E-4FAA-9860-B1A74B62F1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43280"/>
            <a:ext cx="10515600" cy="5730240"/>
          </a:xfrm>
        </p:spPr>
        <p:txBody>
          <a:bodyPr>
            <a:normAutofit fontScale="32500" lnSpcReduction="20000"/>
          </a:bodyPr>
          <a:lstStyle/>
          <a:p>
            <a:pPr marL="342900" lvl="0" indent="-342900" algn="just">
              <a:lnSpc>
                <a:spcPct val="120000"/>
              </a:lnSpc>
              <a:spcAft>
                <a:spcPts val="7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7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общие сведения об учителе;</a:t>
            </a:r>
            <a:endParaRPr lang="ru-RU" sz="74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20000"/>
              </a:lnSpc>
              <a:spcAft>
                <a:spcPts val="7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7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диагностика успешности;</a:t>
            </a:r>
            <a:endParaRPr lang="ru-RU" sz="74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20000"/>
              </a:lnSpc>
              <a:spcAft>
                <a:spcPts val="7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7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нормативные документы;</a:t>
            </a:r>
            <a:endParaRPr lang="ru-RU" sz="74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20000"/>
              </a:lnSpc>
              <a:spcAft>
                <a:spcPts val="7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7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рабочие программы;</a:t>
            </a:r>
            <a:endParaRPr lang="ru-RU" sz="74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20000"/>
              </a:lnSpc>
              <a:spcAft>
                <a:spcPts val="7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7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открытые уроки;</a:t>
            </a:r>
            <a:endParaRPr lang="ru-RU" sz="74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20000"/>
              </a:lnSpc>
              <a:spcAft>
                <a:spcPts val="7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7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материалы семинаров и вебинаров, публикации, творческие наработки;</a:t>
            </a:r>
            <a:endParaRPr lang="ru-RU" sz="74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20000"/>
              </a:lnSpc>
              <a:spcAft>
                <a:spcPts val="7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7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памятки начинающему учителю;</a:t>
            </a:r>
            <a:endParaRPr lang="ru-RU" sz="74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20000"/>
              </a:lnSpc>
              <a:spcAft>
                <a:spcPts val="7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7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работы учащихся;</a:t>
            </a:r>
            <a:endParaRPr lang="ru-RU" sz="74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20000"/>
              </a:lnSpc>
              <a:spcAft>
                <a:spcPts val="7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7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дидактические материалы</a:t>
            </a:r>
            <a:endParaRPr lang="ru-RU" sz="74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5723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91F3596-77BA-4F19-BF8B-FE93C06D39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455" y="300209"/>
            <a:ext cx="8549089" cy="6411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7113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8B451DD3-1D1F-45A2-9958-7F8C1DDE1D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433" y="430825"/>
            <a:ext cx="7995133" cy="5996350"/>
          </a:xfrm>
        </p:spPr>
      </p:pic>
    </p:spTree>
    <p:extLst>
      <p:ext uri="{BB962C8B-B14F-4D97-AF65-F5344CB8AC3E}">
        <p14:creationId xmlns:p14="http://schemas.microsoft.com/office/powerpoint/2010/main" val="7999909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04293" y="1699825"/>
            <a:ext cx="8818481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313652"/>
                </a:solidFill>
                <a:latin typeface="Circe Bold" panose="020B0602020203020203" pitchFamily="34" charset="-52"/>
              </a:rPr>
              <a:t>Контактные данные:</a:t>
            </a:r>
          </a:p>
          <a:p>
            <a:pPr algn="ctr"/>
            <a:endParaRPr lang="ru-RU" b="1" dirty="0">
              <a:solidFill>
                <a:srgbClr val="313652"/>
              </a:solidFill>
              <a:latin typeface="Circe Bold" panose="020B0602020203020203" pitchFamily="34" charset="-52"/>
            </a:endParaRPr>
          </a:p>
          <a:p>
            <a:r>
              <a:rPr lang="ru-RU" b="1" dirty="0">
                <a:solidFill>
                  <a:srgbClr val="313652"/>
                </a:solidFill>
                <a:latin typeface="Circe Bold" panose="020B0602020203020203" pitchFamily="34" charset="-52"/>
              </a:rPr>
              <a:t>Нефедьева Нина Михайловна, главный специалист МКУ «ЦНППМ г. Тулы», осуществляет организационно-методическое сопровождение деятельности молодых специалистов, со стажем работы менее 3-х лет.</a:t>
            </a:r>
          </a:p>
          <a:p>
            <a:endParaRPr lang="ru-RU" b="1" dirty="0">
              <a:solidFill>
                <a:srgbClr val="313652"/>
              </a:solidFill>
              <a:latin typeface="Circe Bold" panose="020B0602020203020203" pitchFamily="34" charset="-52"/>
            </a:endParaRPr>
          </a:p>
          <a:p>
            <a:r>
              <a:rPr lang="ru-RU" b="1" dirty="0">
                <a:solidFill>
                  <a:srgbClr val="313652"/>
                </a:solidFill>
                <a:latin typeface="Circe Bold" panose="020B0602020203020203" pitchFamily="34" charset="-52"/>
              </a:rPr>
              <a:t>Телефон: +7 (905) 117-86-52; 8(4872)30-48-66</a:t>
            </a:r>
          </a:p>
          <a:p>
            <a:endParaRPr lang="ru-RU" sz="1350" dirty="0">
              <a:solidFill>
                <a:srgbClr val="313652"/>
              </a:solidFill>
              <a:latin typeface="Circe Bold" panose="020B0602020203020203" pitchFamily="34" charset="-52"/>
            </a:endParaRPr>
          </a:p>
          <a:p>
            <a:pPr algn="ctr"/>
            <a:endParaRPr lang="ru-RU" sz="1350" dirty="0">
              <a:solidFill>
                <a:srgbClr val="313652"/>
              </a:solidFill>
              <a:latin typeface="Circe Bold" panose="020B0602020203020203" pitchFamily="34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518" t="13182" b="59127"/>
          <a:stretch/>
        </p:blipFill>
        <p:spPr>
          <a:xfrm>
            <a:off x="2939264" y="284445"/>
            <a:ext cx="1273190" cy="49501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10953" r="46749" b="17252"/>
          <a:stretch/>
        </p:blipFill>
        <p:spPr>
          <a:xfrm>
            <a:off x="1679121" y="213147"/>
            <a:ext cx="1260143" cy="1132631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3169" y="4621235"/>
            <a:ext cx="4665663" cy="87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5716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>
            <a:extLst>
              <a:ext uri="{FF2B5EF4-FFF2-40B4-BE49-F238E27FC236}">
                <a16:creationId xmlns:a16="http://schemas.microsoft.com/office/drawing/2014/main" id="{B4F9BFC5-03DE-49EE-BE8A-C76D4738D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28600"/>
            <a:ext cx="8229600" cy="1219200"/>
          </a:xfrm>
        </p:spPr>
        <p:txBody>
          <a:bodyPr/>
          <a:lstStyle/>
          <a:p>
            <a:pPr marL="342900" indent="-342900" algn="ctr">
              <a:lnSpc>
                <a:spcPts val="1500"/>
              </a:lnSpc>
              <a:spcBef>
                <a:spcPct val="20000"/>
              </a:spcBef>
              <a:spcAft>
                <a:spcPts val="750"/>
              </a:spcAft>
            </a:pPr>
            <a:r>
              <a:rPr lang="ru-RU" altLang="ru-RU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 </a:t>
            </a:r>
            <a:br>
              <a:rPr lang="ru-RU" alt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dirty="0"/>
          </a:p>
        </p:txBody>
      </p:sp>
      <p:sp>
        <p:nvSpPr>
          <p:cNvPr id="6147" name="Объект 2">
            <a:extLst>
              <a:ext uri="{FF2B5EF4-FFF2-40B4-BE49-F238E27FC236}">
                <a16:creationId xmlns:a16="http://schemas.microsoft.com/office/drawing/2014/main" id="{9E35BF23-F3B6-4183-88FB-12C9D83E1E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447800"/>
            <a:ext cx="8229600" cy="5257800"/>
          </a:xfrm>
        </p:spPr>
        <p:txBody>
          <a:bodyPr>
            <a:normAutofit/>
          </a:bodyPr>
          <a:lstStyle/>
          <a:p>
            <a:pPr>
              <a:spcAft>
                <a:spcPts val="750"/>
              </a:spcAft>
            </a:pPr>
            <a:r>
              <a:rPr lang="ru-RU" alt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Низкая заработная плата</a:t>
            </a:r>
            <a:endParaRPr lang="ru-RU" alt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ru-RU" alt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Напряженный рабочий график </a:t>
            </a:r>
          </a:p>
          <a:p>
            <a:pPr>
              <a:spcAft>
                <a:spcPts val="750"/>
              </a:spcAft>
            </a:pPr>
            <a:r>
              <a:rPr lang="ru-RU" alt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Высокое эмоциональное напряжение </a:t>
            </a:r>
          </a:p>
          <a:p>
            <a:pPr>
              <a:spcAft>
                <a:spcPts val="750"/>
              </a:spcAft>
            </a:pPr>
            <a:r>
              <a:rPr lang="ru-RU" alt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Высокие требования, как со стороны администрации, так и со стороны общества</a:t>
            </a:r>
          </a:p>
          <a:p>
            <a:pPr>
              <a:spcAft>
                <a:spcPts val="750"/>
              </a:spcAft>
            </a:pPr>
            <a:r>
              <a:rPr lang="ru-RU" alt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Равнодушие со стороны коллег</a:t>
            </a:r>
          </a:p>
          <a:p>
            <a:pPr>
              <a:spcAft>
                <a:spcPts val="750"/>
              </a:spcAft>
            </a:pPr>
            <a:r>
              <a:rPr lang="ru-RU" alt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Несформированность компетентностей </a:t>
            </a:r>
          </a:p>
          <a:p>
            <a:pPr>
              <a:spcAft>
                <a:spcPts val="750"/>
              </a:spcAft>
            </a:pPr>
            <a:r>
              <a:rPr lang="ru-RU" alt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Неспособность к самообразованию</a:t>
            </a:r>
            <a:endParaRPr lang="ru-RU" alt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4F855E-D201-46DA-980B-232299181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Факторы профессионального стресса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C638B46-2C5B-4548-B479-571F177D24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ru-RU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перегрузки</a:t>
            </a:r>
            <a:endParaRPr lang="ru-RU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u-RU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необходимость выполнять трудно совместимые функции  </a:t>
            </a:r>
            <a:endParaRPr lang="ru-RU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u-RU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авторитарный стиль управления администрации, поведение  коллег и воспитанников</a:t>
            </a:r>
          </a:p>
          <a:p>
            <a:pPr algn="just">
              <a:lnSpc>
                <a:spcPct val="150000"/>
              </a:lnSpc>
            </a:pPr>
            <a:r>
              <a:rPr lang="ru-RU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плохие условия труда</a:t>
            </a:r>
            <a:endParaRPr lang="ru-RU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несправедливая оценка труда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6469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C9432C5-2CA3-43E2-B88B-C5402032DA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18160"/>
            <a:ext cx="10515600" cy="5384799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ru-RU" dirty="0">
                <a:solidFill>
                  <a:srgbClr val="383838"/>
                </a:solidFill>
                <a:latin typeface="Open Sans" panose="020B0606030504020204" pitchFamily="34" charset="0"/>
              </a:rPr>
              <a:t>	</a:t>
            </a:r>
            <a:r>
              <a:rPr lang="ru-RU" b="1" i="0" dirty="0">
                <a:solidFill>
                  <a:srgbClr val="383838"/>
                </a:solidFill>
                <a:effectLst/>
                <a:latin typeface="Open Sans" panose="020B0606030504020204" pitchFamily="34" charset="0"/>
              </a:rPr>
              <a:t>Одной из наиболее острых проблем в образовании на сегодняшний день является создание условий для успешной социализации и полноценной самореализации молодых кадров. Система образования нуждается в компетентном, ответственном педагоге, действующем в соответствии с государственной политикой и принципами психолого-педагогической науки. Работа с молодыми специалистами, а также с вновь прибывшими педагогами в нашей школе традиционно является одной из самых важных составляющих методической работы.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8285481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8680B2AD-EAF7-4914-BC25-F62D2B9DDB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968" y="421476"/>
            <a:ext cx="8020064" cy="6015048"/>
          </a:xfrm>
        </p:spPr>
      </p:pic>
    </p:spTree>
    <p:extLst>
      <p:ext uri="{BB962C8B-B14F-4D97-AF65-F5344CB8AC3E}">
        <p14:creationId xmlns:p14="http://schemas.microsoft.com/office/powerpoint/2010/main" val="28287505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A9613F0-0EF8-4A40-A830-A881F028B4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659" y="547668"/>
            <a:ext cx="11026967" cy="5643811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ru-RU" sz="3500" b="1" i="0" u="sng" dirty="0">
                <a:solidFill>
                  <a:srgbClr val="383838"/>
                </a:solidFill>
                <a:effectLst/>
                <a:latin typeface="Open Sans" panose="020B0606030504020204" pitchFamily="34" charset="0"/>
              </a:rPr>
              <a:t>Алгоритм действий структурных элементов наставничества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b="1" i="0" dirty="0">
                <a:solidFill>
                  <a:srgbClr val="383838"/>
                </a:solidFill>
                <a:effectLst/>
                <a:latin typeface="Open Sans" panose="020B0606030504020204" pitchFamily="34" charset="0"/>
              </a:rPr>
              <a:t>  </a:t>
            </a:r>
            <a:r>
              <a:rPr lang="ru-RU" sz="2600" b="1" i="0" dirty="0">
                <a:solidFill>
                  <a:srgbClr val="383838"/>
                </a:solidFill>
                <a:effectLst/>
                <a:latin typeface="Open Sans" panose="020B0606030504020204" pitchFamily="34" charset="0"/>
              </a:rPr>
              <a:t>ДИРЕКТОР</a:t>
            </a:r>
            <a:r>
              <a:rPr lang="ru-RU" b="0" i="0" dirty="0">
                <a:solidFill>
                  <a:srgbClr val="383838"/>
                </a:solidFill>
                <a:effectLst/>
                <a:latin typeface="Open Sans" panose="020B0606030504020204" pitchFamily="34" charset="0"/>
              </a:rPr>
              <a:t>:  </a:t>
            </a:r>
          </a:p>
          <a:p>
            <a:pPr algn="just">
              <a:lnSpc>
                <a:spcPct val="120000"/>
              </a:lnSpc>
            </a:pPr>
            <a:r>
              <a:rPr lang="ru-RU" b="0" i="0" dirty="0">
                <a:solidFill>
                  <a:srgbClr val="383838"/>
                </a:solidFill>
                <a:effectLst/>
                <a:latin typeface="Open Sans" panose="020B0606030504020204" pitchFamily="34" charset="0"/>
              </a:rPr>
              <a:t>на педагогическом совете торжественно принимает молодого учителя в ряды педагогов школы </a:t>
            </a:r>
          </a:p>
          <a:p>
            <a:pPr algn="just">
              <a:lnSpc>
                <a:spcPct val="120000"/>
              </a:lnSpc>
            </a:pPr>
            <a:r>
              <a:rPr lang="ru-RU" b="0" i="0" dirty="0">
                <a:solidFill>
                  <a:srgbClr val="383838"/>
                </a:solidFill>
                <a:effectLst/>
                <a:latin typeface="Open Sans" panose="020B0606030504020204" pitchFamily="34" charset="0"/>
              </a:rPr>
              <a:t>знакомит молодого учителя со школой, педагогическим коллективом</a:t>
            </a:r>
          </a:p>
          <a:p>
            <a:pPr algn="just">
              <a:lnSpc>
                <a:spcPct val="120000"/>
              </a:lnSpc>
            </a:pPr>
            <a:r>
              <a:rPr lang="ru-RU" b="0" i="0" dirty="0">
                <a:solidFill>
                  <a:srgbClr val="383838"/>
                </a:solidFill>
                <a:effectLst/>
                <a:latin typeface="Open Sans" panose="020B0606030504020204" pitchFamily="34" charset="0"/>
              </a:rPr>
              <a:t> разъясняет ему права и обязанности учителя </a:t>
            </a:r>
          </a:p>
          <a:p>
            <a:pPr algn="just">
              <a:lnSpc>
                <a:spcPct val="120000"/>
              </a:lnSpc>
            </a:pPr>
            <a:r>
              <a:rPr lang="ru-RU" b="0" i="0" dirty="0">
                <a:solidFill>
                  <a:srgbClr val="383838"/>
                </a:solidFill>
                <a:effectLst/>
                <a:latin typeface="Open Sans" panose="020B0606030504020204" pitchFamily="34" charset="0"/>
              </a:rPr>
              <a:t>определяет должностные обязанности </a:t>
            </a:r>
          </a:p>
          <a:p>
            <a:pPr algn="just">
              <a:lnSpc>
                <a:spcPct val="120000"/>
              </a:lnSpc>
            </a:pPr>
            <a:r>
              <a:rPr lang="ru-RU" b="0" i="0" dirty="0">
                <a:solidFill>
                  <a:srgbClr val="383838"/>
                </a:solidFill>
                <a:effectLst/>
                <a:latin typeface="Open Sans" panose="020B0606030504020204" pitchFamily="34" charset="0"/>
              </a:rPr>
              <a:t>назначает из лучших учителей наставника </a:t>
            </a:r>
          </a:p>
          <a:p>
            <a:pPr algn="just">
              <a:lnSpc>
                <a:spcPct val="120000"/>
              </a:lnSpc>
            </a:pPr>
            <a:r>
              <a:rPr lang="ru-RU" b="0" i="0" dirty="0">
                <a:solidFill>
                  <a:srgbClr val="383838"/>
                </a:solidFill>
                <a:effectLst/>
                <a:latin typeface="Open Sans" panose="020B0606030504020204" pitchFamily="34" charset="0"/>
              </a:rPr>
              <a:t>проводит работу по решению вопросов социально-бытовых проблем  </a:t>
            </a:r>
          </a:p>
        </p:txBody>
      </p:sp>
    </p:spTree>
    <p:extLst>
      <p:ext uri="{BB962C8B-B14F-4D97-AF65-F5344CB8AC3E}">
        <p14:creationId xmlns:p14="http://schemas.microsoft.com/office/powerpoint/2010/main" val="21522410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A9613F0-0EF8-4A40-A830-A881F028B4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659" y="547668"/>
            <a:ext cx="11026967" cy="5643811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ru-RU" sz="3500" b="1" i="0" u="sng" dirty="0">
                <a:solidFill>
                  <a:srgbClr val="383838"/>
                </a:solidFill>
                <a:effectLst/>
                <a:latin typeface="Open Sans" panose="020B0606030504020204" pitchFamily="34" charset="0"/>
              </a:rPr>
              <a:t>Алгоритм действий структурных элементов наставничества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1900" b="1" i="0" dirty="0">
                <a:solidFill>
                  <a:srgbClr val="383838"/>
                </a:solidFill>
                <a:effectLst/>
                <a:latin typeface="Open Sans" panose="020B0606030504020204" pitchFamily="34" charset="0"/>
              </a:rPr>
              <a:t>  </a:t>
            </a:r>
            <a:r>
              <a:rPr lang="ru-RU" sz="2600" b="1" i="0" dirty="0">
                <a:solidFill>
                  <a:srgbClr val="383838"/>
                </a:solidFill>
                <a:effectLst/>
                <a:latin typeface="Open Sans" panose="020B0606030504020204" pitchFamily="34" charset="0"/>
              </a:rPr>
              <a:t>ЗАМЕСТИТЕЛЬ ДИРЕКТОРА ПО УЧЕБНОЙ РАБОТЕ</a:t>
            </a:r>
            <a:r>
              <a:rPr lang="ru-RU" sz="2600" b="0" i="0" dirty="0">
                <a:solidFill>
                  <a:srgbClr val="383838"/>
                </a:solidFill>
                <a:effectLst/>
                <a:latin typeface="Open Sans" panose="020B0606030504020204" pitchFamily="34" charset="0"/>
              </a:rPr>
              <a:t>: </a:t>
            </a:r>
          </a:p>
          <a:p>
            <a:pPr algn="just">
              <a:lnSpc>
                <a:spcPct val="120000"/>
              </a:lnSpc>
            </a:pPr>
            <a:r>
              <a:rPr lang="ru-RU" sz="2600" b="0" i="0" dirty="0">
                <a:solidFill>
                  <a:srgbClr val="383838"/>
                </a:solidFill>
                <a:effectLst/>
                <a:latin typeface="Open Sans" panose="020B0606030504020204" pitchFamily="34" charset="0"/>
              </a:rPr>
              <a:t>определяет рабочее место педагога </a:t>
            </a:r>
          </a:p>
          <a:p>
            <a:pPr algn="just">
              <a:lnSpc>
                <a:spcPct val="120000"/>
              </a:lnSpc>
            </a:pPr>
            <a:r>
              <a:rPr lang="ru-RU" sz="2600" b="0" i="0" dirty="0">
                <a:solidFill>
                  <a:srgbClr val="383838"/>
                </a:solidFill>
                <a:effectLst/>
                <a:latin typeface="Open Sans" panose="020B0606030504020204" pitchFamily="34" charset="0"/>
              </a:rPr>
              <a:t>знакомит с условиями работы </a:t>
            </a:r>
          </a:p>
          <a:p>
            <a:pPr algn="just">
              <a:lnSpc>
                <a:spcPct val="120000"/>
              </a:lnSpc>
            </a:pPr>
            <a:r>
              <a:rPr lang="ru-RU" sz="2600" b="0" i="0" dirty="0">
                <a:solidFill>
                  <a:srgbClr val="383838"/>
                </a:solidFill>
                <a:effectLst/>
                <a:latin typeface="Open Sans" panose="020B0606030504020204" pitchFamily="34" charset="0"/>
              </a:rPr>
              <a:t>проводит индивидуальную работу в классах, где будет работать молодой специалист и представляет его учащимся </a:t>
            </a:r>
          </a:p>
          <a:p>
            <a:pPr algn="just">
              <a:lnSpc>
                <a:spcPct val="120000"/>
              </a:lnSpc>
            </a:pPr>
            <a:r>
              <a:rPr lang="ru-RU" sz="2600" dirty="0">
                <a:solidFill>
                  <a:srgbClr val="383838"/>
                </a:solidFill>
                <a:latin typeface="Open Sans" panose="020B0606030504020204" pitchFamily="34" charset="0"/>
              </a:rPr>
              <a:t>з</a:t>
            </a:r>
            <a:r>
              <a:rPr lang="ru-RU" sz="2600" b="0" i="0" dirty="0">
                <a:solidFill>
                  <a:srgbClr val="383838"/>
                </a:solidFill>
                <a:effectLst/>
                <a:latin typeface="Open Sans" panose="020B0606030504020204" pitchFamily="34" charset="0"/>
              </a:rPr>
              <a:t>накомит с расписанием уроков </a:t>
            </a:r>
          </a:p>
          <a:p>
            <a:pPr algn="just">
              <a:lnSpc>
                <a:spcPct val="120000"/>
              </a:lnSpc>
            </a:pPr>
            <a:r>
              <a:rPr lang="ru-RU" sz="2600" b="0" i="0" dirty="0">
                <a:solidFill>
                  <a:srgbClr val="383838"/>
                </a:solidFill>
                <a:effectLst/>
                <a:latin typeface="Open Sans" panose="020B0606030504020204" pitchFamily="34" charset="0"/>
              </a:rPr>
              <a:t>посещает отдельные уроки или воспитательные мероприятия, проводимые молодым специалистом </a:t>
            </a:r>
          </a:p>
          <a:p>
            <a:pPr algn="just">
              <a:lnSpc>
                <a:spcPct val="120000"/>
              </a:lnSpc>
            </a:pPr>
            <a:r>
              <a:rPr lang="ru-RU" sz="2600" b="0" i="0" dirty="0">
                <a:solidFill>
                  <a:srgbClr val="383838"/>
                </a:solidFill>
                <a:effectLst/>
                <a:latin typeface="Open Sans" panose="020B0606030504020204" pitchFamily="34" charset="0"/>
              </a:rPr>
              <a:t>знакомит с требованиями организации учебного процесса, с системой школьной отчетности       </a:t>
            </a: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4975495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840F841-9751-4024-8E16-E99CF0DF58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72877"/>
            <a:ext cx="10515600" cy="5604086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ru-RU" sz="5800" b="1" i="0" u="sng" dirty="0">
                <a:solidFill>
                  <a:srgbClr val="383838"/>
                </a:solidFill>
                <a:effectLst/>
                <a:latin typeface="Open Sans" panose="020B0606030504020204" pitchFamily="34" charset="0"/>
              </a:rPr>
              <a:t>Алгоритм действий структурных элементов наставничества </a:t>
            </a:r>
          </a:p>
          <a:p>
            <a:pPr marL="0" indent="0" algn="ctr">
              <a:lnSpc>
                <a:spcPct val="120000"/>
              </a:lnSpc>
              <a:buNone/>
            </a:pPr>
            <a:endParaRPr lang="ru-RU" sz="5800" b="1" i="0" u="sng" dirty="0">
              <a:solidFill>
                <a:srgbClr val="383838"/>
              </a:solidFill>
              <a:effectLst/>
              <a:latin typeface="Open Sans" panose="020B0606030504020204" pitchFamily="34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4400" b="1" i="0" dirty="0">
                <a:solidFill>
                  <a:srgbClr val="383838"/>
                </a:solidFill>
                <a:effectLst/>
                <a:latin typeface="Open Sans" panose="020B0606030504020204" pitchFamily="34" charset="0"/>
              </a:rPr>
              <a:t>РУКОВОДИТЕЛЬ ШКОЛЬНОГО МЕТОДИЧЕСКОГО ОБЪЕДИНЕНИЯ: </a:t>
            </a:r>
          </a:p>
          <a:p>
            <a:pPr algn="just">
              <a:lnSpc>
                <a:spcPct val="120000"/>
              </a:lnSpc>
            </a:pPr>
            <a:r>
              <a:rPr lang="ru-RU" sz="2900" b="0" i="0" dirty="0">
                <a:solidFill>
                  <a:srgbClr val="383838"/>
                </a:solidFill>
                <a:effectLst/>
                <a:latin typeface="Open Sans" panose="020B0606030504020204" pitchFamily="34" charset="0"/>
              </a:rPr>
              <a:t>вносит в банк данных необходимую информацию о молодом специалисте; проводит с ним индивидуальные собеседования по вопросам методики преподавания; знакомит с учителями - предметниками, методической темой, с вариативными планами и учебными программами,  по которым работают учителя; знакомит с планом работы МО</a:t>
            </a:r>
          </a:p>
          <a:p>
            <a:pPr algn="just">
              <a:lnSpc>
                <a:spcPct val="120000"/>
              </a:lnSpc>
            </a:pPr>
            <a:endParaRPr lang="ru-RU" b="1" i="0" dirty="0">
              <a:solidFill>
                <a:srgbClr val="383838"/>
              </a:solidFill>
              <a:effectLst/>
              <a:latin typeface="Open Sans" panose="020B0606030504020204" pitchFamily="34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3600" b="1" i="0" dirty="0">
                <a:solidFill>
                  <a:srgbClr val="383838"/>
                </a:solidFill>
                <a:effectLst/>
                <a:latin typeface="Open Sans" panose="020B0606030504020204" pitchFamily="34" charset="0"/>
              </a:rPr>
              <a:t>НАСТАВНИК:</a:t>
            </a:r>
            <a:r>
              <a:rPr lang="ru-RU" sz="3600" b="0" i="0" dirty="0">
                <a:solidFill>
                  <a:srgbClr val="383838"/>
                </a:solidFill>
                <a:effectLst/>
                <a:latin typeface="Open Sans" panose="020B0606030504020204" pitchFamily="34" charset="0"/>
              </a:rPr>
              <a:t> </a:t>
            </a:r>
          </a:p>
          <a:p>
            <a:pPr algn="just">
              <a:lnSpc>
                <a:spcPct val="120000"/>
              </a:lnSpc>
            </a:pPr>
            <a:r>
              <a:rPr lang="ru-RU" sz="2900" b="0" i="0" dirty="0">
                <a:solidFill>
                  <a:srgbClr val="383838"/>
                </a:solidFill>
                <a:effectLst/>
                <a:latin typeface="Open Sans" panose="020B0606030504020204" pitchFamily="34" charset="0"/>
              </a:rPr>
              <a:t>совместно с молодым специалистом составляет план его профессионального развития (план самообразования); учит разрабатывать рабочую программу по предмету, составлять календарно-тематическое планирование, рекомендует необходимую для работы литературу; вместе с молодым специалистом посещает занятия творчески работающих учителей и затем анализирует их; привлекает к разработке различного рода учебно-методической документации; знакомит с нормативными документами по организации учебно-воспитательной деятельности, гигиеническими требованиями к условиям обучения школьников, посещает занятия, уроки, внеклассные мероприятия по предмету у стажера и проводит их анализ.</a:t>
            </a:r>
            <a:endParaRPr lang="ru-RU" sz="2900" dirty="0"/>
          </a:p>
        </p:txBody>
      </p:sp>
    </p:spTree>
    <p:extLst>
      <p:ext uri="{BB962C8B-B14F-4D97-AF65-F5344CB8AC3E}">
        <p14:creationId xmlns:p14="http://schemas.microsoft.com/office/powerpoint/2010/main" val="8334592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3B33495-00E8-406A-98F4-3F90636AE2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21360"/>
            <a:ext cx="10515600" cy="5455603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b="1" i="0" u="sng" dirty="0">
                <a:solidFill>
                  <a:srgbClr val="383838"/>
                </a:solidFill>
                <a:effectLst/>
                <a:latin typeface="Open Sans" panose="020B0606030504020204" pitchFamily="34" charset="0"/>
              </a:rPr>
              <a:t>Алгоритм действий структурных элементов наставничества </a:t>
            </a:r>
          </a:p>
          <a:p>
            <a:pPr marL="0" indent="0" algn="just">
              <a:buNone/>
            </a:pPr>
            <a:r>
              <a:rPr lang="ru-RU" sz="2400" b="1" i="0" dirty="0">
                <a:solidFill>
                  <a:srgbClr val="383838"/>
                </a:solidFill>
                <a:effectLst/>
                <a:latin typeface="Open Sans" panose="020B0606030504020204" pitchFamily="34" charset="0"/>
              </a:rPr>
              <a:t>ТВОРЧЕСКАЯ ГРУППА ОПЫТНЫХ УЧИТЕЛЕЙ:</a:t>
            </a:r>
          </a:p>
          <a:p>
            <a:pPr algn="just"/>
            <a:r>
              <a:rPr lang="ru-RU" b="0" i="0" dirty="0">
                <a:solidFill>
                  <a:srgbClr val="383838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sz="2400" b="0" i="0" dirty="0">
                <a:solidFill>
                  <a:srgbClr val="383838"/>
                </a:solidFill>
                <a:effectLst/>
                <a:latin typeface="Open Sans" panose="020B0606030504020204" pitchFamily="34" charset="0"/>
              </a:rPr>
              <a:t>привлекает к участию в педагогических конференциях, конкурсах, педагогических чтениях, практических семинарах-тренингах, круглых столах, </a:t>
            </a:r>
            <a:r>
              <a:rPr lang="ru-RU" sz="2400" b="0" i="0">
                <a:solidFill>
                  <a:srgbClr val="383838"/>
                </a:solidFill>
                <a:effectLst/>
                <a:latin typeface="Open Sans" panose="020B0606030504020204" pitchFamily="34" charset="0"/>
              </a:rPr>
              <a:t>педагогических консилиумах</a:t>
            </a:r>
          </a:p>
          <a:p>
            <a:pPr algn="just"/>
            <a:endParaRPr lang="ru-RU" sz="2400" b="0" i="0" dirty="0">
              <a:solidFill>
                <a:srgbClr val="383838"/>
              </a:solidFill>
              <a:effectLst/>
              <a:latin typeface="Open Sans" panose="020B0606030504020204" pitchFamily="34" charset="0"/>
            </a:endParaRPr>
          </a:p>
          <a:p>
            <a:pPr marL="0" indent="0" algn="just">
              <a:buNone/>
            </a:pPr>
            <a:r>
              <a:rPr lang="ru-RU" sz="2400" b="1" i="0" dirty="0">
                <a:solidFill>
                  <a:srgbClr val="383838"/>
                </a:solidFill>
                <a:effectLst/>
                <a:latin typeface="Open Sans" panose="020B0606030504020204" pitchFamily="34" charset="0"/>
              </a:rPr>
              <a:t>ПЕДАГОГ-ПСИХОЛОГ:</a:t>
            </a:r>
            <a:r>
              <a:rPr lang="ru-RU" sz="2400" b="0" i="0" dirty="0">
                <a:solidFill>
                  <a:srgbClr val="383838"/>
                </a:solidFill>
                <a:effectLst/>
                <a:latin typeface="Open Sans" panose="020B0606030504020204" pitchFamily="34" charset="0"/>
              </a:rPr>
              <a:t> </a:t>
            </a:r>
          </a:p>
          <a:p>
            <a:pPr algn="just"/>
            <a:r>
              <a:rPr lang="ru-RU" sz="2400" b="0" i="0" dirty="0">
                <a:solidFill>
                  <a:srgbClr val="383838"/>
                </a:solidFill>
                <a:effectLst/>
                <a:latin typeface="Open Sans" panose="020B0606030504020204" pitchFamily="34" charset="0"/>
              </a:rPr>
              <a:t>проводит индивидуальные консультации, психологические тренинги, самодиагностику, диагностику изучения личности самого молодого педагога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32913121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949</TotalTime>
  <Words>541</Words>
  <Application>Microsoft Office PowerPoint</Application>
  <PresentationFormat>Широкоэкранный</PresentationFormat>
  <Paragraphs>64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3" baseType="lpstr">
      <vt:lpstr>Arial</vt:lpstr>
      <vt:lpstr>Calibri</vt:lpstr>
      <vt:lpstr>Calibri Light</vt:lpstr>
      <vt:lpstr>Circe</vt:lpstr>
      <vt:lpstr>Circe Bold</vt:lpstr>
      <vt:lpstr>Open Sans</vt:lpstr>
      <vt:lpstr>Symbol</vt:lpstr>
      <vt:lpstr>Times New Roman</vt:lpstr>
      <vt:lpstr>Тема Office</vt:lpstr>
      <vt:lpstr>Презентация PowerPoint</vt:lpstr>
      <vt:lpstr>Проблемы  </vt:lpstr>
      <vt:lpstr>Факторы профессионального стресса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Портфолио молодого специалиста: 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Стас</dc:creator>
  <cp:lastModifiedBy>БабаДеда</cp:lastModifiedBy>
  <cp:revision>113</cp:revision>
  <cp:lastPrinted>2021-11-10T12:27:22Z</cp:lastPrinted>
  <dcterms:created xsi:type="dcterms:W3CDTF">2020-01-28T06:24:33Z</dcterms:created>
  <dcterms:modified xsi:type="dcterms:W3CDTF">2023-11-07T18:09:22Z</dcterms:modified>
</cp:coreProperties>
</file>